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"/>
  </p:notes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99"/>
    <a:srgbClr val="FFCCFF"/>
    <a:srgbClr val="FFFFCC"/>
    <a:srgbClr val="EAEAEA"/>
    <a:srgbClr val="33CC33"/>
    <a:srgbClr val="66FF66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2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1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B3FC50-B09E-4769-B668-846A30C72E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9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4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A73C5-6AAA-460A-AA85-0246FCD5B2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72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43138" y="1243013"/>
            <a:ext cx="2320925" cy="33528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0A73C5-6AAA-460A-AA85-0246FCD5B22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0832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49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86" indent="0" algn="ctr">
              <a:buNone/>
              <a:defRPr sz="1499"/>
            </a:lvl2pPr>
            <a:lvl3pPr marL="685771" indent="0" algn="ctr">
              <a:buNone/>
              <a:defRPr sz="1351"/>
            </a:lvl3pPr>
            <a:lvl4pPr marL="1028657" indent="0" algn="ctr">
              <a:buNone/>
              <a:defRPr sz="1200"/>
            </a:lvl4pPr>
            <a:lvl5pPr marL="1371543" indent="0" algn="ctr">
              <a:buNone/>
              <a:defRPr sz="1200"/>
            </a:lvl5pPr>
            <a:lvl6pPr marL="1714428" indent="0" algn="ctr">
              <a:buNone/>
              <a:defRPr sz="1200"/>
            </a:lvl6pPr>
            <a:lvl7pPr marL="2057314" indent="0" algn="ctr">
              <a:buNone/>
              <a:defRPr sz="1200"/>
            </a:lvl7pPr>
            <a:lvl8pPr marL="2400200" indent="0" algn="ctr">
              <a:buNone/>
              <a:defRPr sz="1200"/>
            </a:lvl8pPr>
            <a:lvl9pPr marL="2743085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B98FF-9655-430B-B5FA-FDFA6ECDDBDB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AA1FD-DC2B-4C1F-8322-054B27EA2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8188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B98FF-9655-430B-B5FA-FDFA6ECDDBDB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AA1FD-DC2B-4C1F-8322-054B27EA2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5568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B98FF-9655-430B-B5FA-FDFA6ECDDBDB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AA1FD-DC2B-4C1F-8322-054B27EA2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8434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B98FF-9655-430B-B5FA-FDFA6ECDDBDB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AA1FD-DC2B-4C1F-8322-054B27EA2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7403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469625"/>
            <a:ext cx="5915025" cy="4120620"/>
          </a:xfrm>
        </p:spPr>
        <p:txBody>
          <a:bodyPr anchor="b"/>
          <a:lstStyle>
            <a:lvl1pPr>
              <a:defRPr sz="449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629228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86" indent="0">
              <a:buNone/>
              <a:defRPr sz="1499">
                <a:solidFill>
                  <a:schemeClr val="tx1">
                    <a:tint val="75000"/>
                  </a:schemeClr>
                </a:solidFill>
              </a:defRPr>
            </a:lvl2pPr>
            <a:lvl3pPr marL="68577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3pPr>
            <a:lvl4pPr marL="10286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4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2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1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8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B98FF-9655-430B-B5FA-FDFA6ECDDBDB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AA1FD-DC2B-4C1F-8322-054B27EA2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6946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B98FF-9655-430B-B5FA-FDFA6ECDDBDB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AA1FD-DC2B-4C1F-8322-054B27EA2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3364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527406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8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6" indent="0">
              <a:buNone/>
              <a:defRPr sz="1499" b="1"/>
            </a:lvl2pPr>
            <a:lvl3pPr marL="685771" indent="0">
              <a:buNone/>
              <a:defRPr sz="1351" b="1"/>
            </a:lvl3pPr>
            <a:lvl4pPr marL="1028657" indent="0">
              <a:buNone/>
              <a:defRPr sz="1200" b="1"/>
            </a:lvl4pPr>
            <a:lvl5pPr marL="1371543" indent="0">
              <a:buNone/>
              <a:defRPr sz="1200" b="1"/>
            </a:lvl5pPr>
            <a:lvl6pPr marL="1714428" indent="0">
              <a:buNone/>
              <a:defRPr sz="1200" b="1"/>
            </a:lvl6pPr>
            <a:lvl7pPr marL="2057314" indent="0">
              <a:buNone/>
              <a:defRPr sz="1200" b="1"/>
            </a:lvl7pPr>
            <a:lvl8pPr marL="2400200" indent="0">
              <a:buNone/>
              <a:defRPr sz="1200" b="1"/>
            </a:lvl8pPr>
            <a:lvl9pPr marL="2743085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3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8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6" indent="0">
              <a:buNone/>
              <a:defRPr sz="1499" b="1"/>
            </a:lvl2pPr>
            <a:lvl3pPr marL="685771" indent="0">
              <a:buNone/>
              <a:defRPr sz="1351" b="1"/>
            </a:lvl3pPr>
            <a:lvl4pPr marL="1028657" indent="0">
              <a:buNone/>
              <a:defRPr sz="1200" b="1"/>
            </a:lvl4pPr>
            <a:lvl5pPr marL="1371543" indent="0">
              <a:buNone/>
              <a:defRPr sz="1200" b="1"/>
            </a:lvl5pPr>
            <a:lvl6pPr marL="1714428" indent="0">
              <a:buNone/>
              <a:defRPr sz="1200" b="1"/>
            </a:lvl6pPr>
            <a:lvl7pPr marL="2057314" indent="0">
              <a:buNone/>
              <a:defRPr sz="1200" b="1"/>
            </a:lvl7pPr>
            <a:lvl8pPr marL="2400200" indent="0">
              <a:buNone/>
              <a:defRPr sz="1200" b="1"/>
            </a:lvl8pPr>
            <a:lvl9pPr marL="2743085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3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B98FF-9655-430B-B5FA-FDFA6ECDDBDB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AA1FD-DC2B-4C1F-8322-054B27EA2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9472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B98FF-9655-430B-B5FA-FDFA6ECDDBDB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AA1FD-DC2B-4C1F-8322-054B27EA2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3773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B98FF-9655-430B-B5FA-FDFA6ECDDBDB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AA1FD-DC2B-4C1F-8322-054B27EA2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3800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4"/>
            <a:ext cx="3471863" cy="7039681"/>
          </a:xfrm>
        </p:spPr>
        <p:txBody>
          <a:bodyPr/>
          <a:lstStyle>
            <a:lvl1pPr>
              <a:defRPr sz="2401"/>
            </a:lvl1pPr>
            <a:lvl2pPr>
              <a:defRPr sz="2100"/>
            </a:lvl2pPr>
            <a:lvl3pPr>
              <a:defRPr sz="1800"/>
            </a:lvl3pPr>
            <a:lvl4pPr>
              <a:defRPr sz="1499"/>
            </a:lvl4pPr>
            <a:lvl5pPr>
              <a:defRPr sz="1499"/>
            </a:lvl5pPr>
            <a:lvl6pPr>
              <a:defRPr sz="1499"/>
            </a:lvl6pPr>
            <a:lvl7pPr>
              <a:defRPr sz="1499"/>
            </a:lvl7pPr>
            <a:lvl8pPr>
              <a:defRPr sz="1499"/>
            </a:lvl8pPr>
            <a:lvl9pPr>
              <a:defRPr sz="149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86" indent="0">
              <a:buNone/>
              <a:defRPr sz="1050"/>
            </a:lvl2pPr>
            <a:lvl3pPr marL="685771" indent="0">
              <a:buNone/>
              <a:defRPr sz="900"/>
            </a:lvl3pPr>
            <a:lvl4pPr marL="1028657" indent="0">
              <a:buNone/>
              <a:defRPr sz="750"/>
            </a:lvl4pPr>
            <a:lvl5pPr marL="1371543" indent="0">
              <a:buNone/>
              <a:defRPr sz="750"/>
            </a:lvl5pPr>
            <a:lvl6pPr marL="1714428" indent="0">
              <a:buNone/>
              <a:defRPr sz="750"/>
            </a:lvl6pPr>
            <a:lvl7pPr marL="2057314" indent="0">
              <a:buNone/>
              <a:defRPr sz="750"/>
            </a:lvl7pPr>
            <a:lvl8pPr marL="2400200" indent="0">
              <a:buNone/>
              <a:defRPr sz="750"/>
            </a:lvl8pPr>
            <a:lvl9pPr marL="2743085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B98FF-9655-430B-B5FA-FDFA6ECDDBDB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AA1FD-DC2B-4C1F-8322-054B27EA2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4090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4"/>
            <a:ext cx="3471863" cy="7039681"/>
          </a:xfrm>
        </p:spPr>
        <p:txBody>
          <a:bodyPr anchor="t"/>
          <a:lstStyle>
            <a:lvl1pPr marL="0" indent="0">
              <a:buNone/>
              <a:defRPr sz="2401"/>
            </a:lvl1pPr>
            <a:lvl2pPr marL="342886" indent="0">
              <a:buNone/>
              <a:defRPr sz="2100"/>
            </a:lvl2pPr>
            <a:lvl3pPr marL="685771" indent="0">
              <a:buNone/>
              <a:defRPr sz="1800"/>
            </a:lvl3pPr>
            <a:lvl4pPr marL="1028657" indent="0">
              <a:buNone/>
              <a:defRPr sz="1499"/>
            </a:lvl4pPr>
            <a:lvl5pPr marL="1371543" indent="0">
              <a:buNone/>
              <a:defRPr sz="1499"/>
            </a:lvl5pPr>
            <a:lvl6pPr marL="1714428" indent="0">
              <a:buNone/>
              <a:defRPr sz="1499"/>
            </a:lvl6pPr>
            <a:lvl7pPr marL="2057314" indent="0">
              <a:buNone/>
              <a:defRPr sz="1499"/>
            </a:lvl7pPr>
            <a:lvl8pPr marL="2400200" indent="0">
              <a:buNone/>
              <a:defRPr sz="1499"/>
            </a:lvl8pPr>
            <a:lvl9pPr marL="2743085" indent="0">
              <a:buNone/>
              <a:defRPr sz="1499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86" indent="0">
              <a:buNone/>
              <a:defRPr sz="1050"/>
            </a:lvl2pPr>
            <a:lvl3pPr marL="685771" indent="0">
              <a:buNone/>
              <a:defRPr sz="900"/>
            </a:lvl3pPr>
            <a:lvl4pPr marL="1028657" indent="0">
              <a:buNone/>
              <a:defRPr sz="750"/>
            </a:lvl4pPr>
            <a:lvl5pPr marL="1371543" indent="0">
              <a:buNone/>
              <a:defRPr sz="750"/>
            </a:lvl5pPr>
            <a:lvl6pPr marL="1714428" indent="0">
              <a:buNone/>
              <a:defRPr sz="750"/>
            </a:lvl6pPr>
            <a:lvl7pPr marL="2057314" indent="0">
              <a:buNone/>
              <a:defRPr sz="750"/>
            </a:lvl7pPr>
            <a:lvl8pPr marL="2400200" indent="0">
              <a:buNone/>
              <a:defRPr sz="750"/>
            </a:lvl8pPr>
            <a:lvl9pPr marL="2743085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B98FF-9655-430B-B5FA-FDFA6ECDDBDB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AA1FD-DC2B-4C1F-8322-054B27EA2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5210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9" y="527406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B98FF-9655-430B-B5FA-FDFA6ECDDBDB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AA1FD-DC2B-4C1F-8322-054B27EA2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1071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771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3" indent="-171443" algn="l" defTabSz="685771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9" indent="-171443" algn="l" defTabSz="685771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14" indent="-171443" algn="l" defTabSz="685771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499" kern="1200">
          <a:solidFill>
            <a:schemeClr val="tx1"/>
          </a:solidFill>
          <a:latin typeface="+mn-lt"/>
          <a:ea typeface="+mn-ea"/>
          <a:cs typeface="+mn-cs"/>
        </a:defRPr>
      </a:lvl3pPr>
      <a:lvl4pPr marL="1200100" indent="-171443" algn="l" defTabSz="685771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542986" indent="-171443" algn="l" defTabSz="685771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885871" indent="-171443" algn="l" defTabSz="685771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757" indent="-171443" algn="l" defTabSz="685771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643" indent="-171443" algn="l" defTabSz="685771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528" indent="-171443" algn="l" defTabSz="685771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7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86" algn="l" defTabSz="68577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71" algn="l" defTabSz="68577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57" algn="l" defTabSz="68577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43" algn="l" defTabSz="68577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28" algn="l" defTabSz="68577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14" algn="l" defTabSz="68577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00" algn="l" defTabSz="68577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085" algn="l" defTabSz="68577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角丸四角形 37"/>
          <p:cNvSpPr/>
          <p:nvPr/>
        </p:nvSpPr>
        <p:spPr>
          <a:xfrm>
            <a:off x="1" y="0"/>
            <a:ext cx="6877194" cy="766258"/>
          </a:xfrm>
          <a:prstGeom prst="roundRect">
            <a:avLst>
              <a:gd name="adj" fmla="val 3751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半田市公立保育園</a:t>
            </a:r>
            <a:r>
              <a:rPr lang="en-US" altLang="ja-JP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</a:p>
          <a:p>
            <a:r>
              <a:rPr lang="ja-JP" altLang="en-US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令和７年５月～主食・副食費の減額制度に関するお知らせ</a:t>
            </a:r>
            <a:endParaRPr lang="en-US" altLang="ja-JP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1" name="角丸四角形 99">
            <a:extLst>
              <a:ext uri="{FF2B5EF4-FFF2-40B4-BE49-F238E27FC236}">
                <a16:creationId xmlns:a16="http://schemas.microsoft.com/office/drawing/2014/main" id="{3968C82B-BC7C-0CA3-31B7-110FAF288372}"/>
              </a:ext>
            </a:extLst>
          </p:cNvPr>
          <p:cNvSpPr/>
          <p:nvPr/>
        </p:nvSpPr>
        <p:spPr>
          <a:xfrm>
            <a:off x="-28724" y="5441891"/>
            <a:ext cx="6858000" cy="1343377"/>
          </a:xfrm>
          <a:prstGeom prst="roundRect">
            <a:avLst>
              <a:gd name="adj" fmla="val 3751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★減額する金額を申告書提出日の</a:t>
            </a:r>
            <a:r>
              <a:rPr lang="ja-JP" altLang="en-US" sz="1600" b="1" u="sng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翌月の請求時に差し引いて請求</a:t>
            </a:r>
            <a:r>
              <a:rPr lang="ja-JP" altLang="en-US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します。</a:t>
            </a:r>
            <a:endParaRPr lang="en-US" altLang="ja-JP" sz="16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（計算基礎：日割単価（主食費：</a:t>
            </a:r>
            <a:r>
              <a:rPr lang="en-US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40</a:t>
            </a:r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円、副食費：</a:t>
            </a:r>
            <a:r>
              <a:rPr lang="en-US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225</a:t>
            </a:r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円）</a:t>
            </a:r>
            <a:r>
              <a:rPr lang="en-US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×</a:t>
            </a:r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欠席日数）</a:t>
            </a:r>
            <a:endParaRPr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〇開園日を連続して</a:t>
            </a:r>
            <a:r>
              <a:rPr lang="en-US" altLang="ja-JP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5</a:t>
            </a:r>
            <a:r>
              <a:rPr lang="ja-JP" altLang="en-US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日休む場合：</a:t>
            </a:r>
            <a:endParaRPr lang="en-US" altLang="ja-JP" sz="16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減額　　</a:t>
            </a:r>
            <a:r>
              <a:rPr lang="en-US" altLang="ja-JP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1,325</a:t>
            </a:r>
            <a:r>
              <a:rPr lang="ja-JP" altLang="en-US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円（（</a:t>
            </a:r>
            <a:r>
              <a:rPr lang="en-US" altLang="ja-JP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40</a:t>
            </a:r>
            <a:r>
              <a:rPr lang="ja-JP" altLang="en-US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円＋</a:t>
            </a:r>
            <a:r>
              <a:rPr lang="en-US" altLang="ja-JP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225</a:t>
            </a:r>
            <a:r>
              <a:rPr lang="ja-JP" altLang="en-US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円）</a:t>
            </a:r>
            <a:r>
              <a:rPr lang="en-US" altLang="ja-JP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×5</a:t>
            </a:r>
            <a:r>
              <a:rPr lang="ja-JP" altLang="en-US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日）</a:t>
            </a:r>
            <a:endParaRPr lang="en-US" altLang="ja-JP" sz="16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請求額　</a:t>
            </a:r>
            <a:r>
              <a:rPr lang="en-US" altLang="ja-JP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3,975</a:t>
            </a:r>
            <a:r>
              <a:rPr lang="ja-JP" altLang="en-US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円（</a:t>
            </a:r>
            <a:r>
              <a:rPr lang="en-US" altLang="ja-JP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5,300</a:t>
            </a:r>
            <a:r>
              <a:rPr lang="ja-JP" altLang="en-US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円－</a:t>
            </a:r>
            <a:r>
              <a:rPr lang="en-US" altLang="ja-JP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1,325</a:t>
            </a:r>
            <a:r>
              <a:rPr lang="ja-JP" altLang="en-US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円）</a:t>
            </a:r>
            <a:endParaRPr lang="en-US" altLang="ja-JP" sz="16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2BCE8E53-25AB-F469-70E0-81E51A63AD1B}"/>
              </a:ext>
            </a:extLst>
          </p:cNvPr>
          <p:cNvSpPr/>
          <p:nvPr/>
        </p:nvSpPr>
        <p:spPr>
          <a:xfrm>
            <a:off x="9672" y="3090267"/>
            <a:ext cx="6877199" cy="28314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0" rtlCol="0" anchor="ctr"/>
          <a:lstStyle/>
          <a:p>
            <a:r>
              <a:rPr kumimoji="1" lang="ja-JP" altLang="en-US" sz="1600" b="1" spc="199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減額の適用条件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73E42374-6A99-9290-4A0C-FF33A1E0FA9E}"/>
              </a:ext>
            </a:extLst>
          </p:cNvPr>
          <p:cNvSpPr/>
          <p:nvPr/>
        </p:nvSpPr>
        <p:spPr>
          <a:xfrm>
            <a:off x="-9597" y="5154443"/>
            <a:ext cx="6877196" cy="30106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0" rtlCol="0" anchor="ctr"/>
          <a:lstStyle/>
          <a:p>
            <a:r>
              <a:rPr kumimoji="1" lang="ja-JP" altLang="en-US" sz="1600" b="1" spc="199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減額方法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C5D0F06A-B540-85C9-E76E-8F13D398D9A5}"/>
              </a:ext>
            </a:extLst>
          </p:cNvPr>
          <p:cNvSpPr/>
          <p:nvPr/>
        </p:nvSpPr>
        <p:spPr>
          <a:xfrm>
            <a:off x="19194" y="4218642"/>
            <a:ext cx="6877196" cy="31612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0" rtlCol="0" anchor="ctr"/>
          <a:lstStyle/>
          <a:p>
            <a:r>
              <a:rPr kumimoji="1" lang="ja-JP" altLang="en-US" sz="1600" b="1" spc="199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申請方法</a:t>
            </a:r>
          </a:p>
        </p:txBody>
      </p:sp>
      <p:sp>
        <p:nvSpPr>
          <p:cNvPr id="57" name="角丸四角形 99">
            <a:extLst>
              <a:ext uri="{FF2B5EF4-FFF2-40B4-BE49-F238E27FC236}">
                <a16:creationId xmlns:a16="http://schemas.microsoft.com/office/drawing/2014/main" id="{E4934AAE-1F16-ABEE-74DB-D030250B0EC9}"/>
              </a:ext>
            </a:extLst>
          </p:cNvPr>
          <p:cNvSpPr/>
          <p:nvPr/>
        </p:nvSpPr>
        <p:spPr>
          <a:xfrm>
            <a:off x="-19200" y="3390520"/>
            <a:ext cx="6858003" cy="752098"/>
          </a:xfrm>
          <a:prstGeom prst="roundRect">
            <a:avLst>
              <a:gd name="adj" fmla="val 3751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開園日（月～金）を連続して５日以上お休みする場合、主食・副食費を減額します。</a:t>
            </a:r>
            <a:endParaRPr lang="en-US" altLang="ja-JP" sz="16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en-US" altLang="ja-JP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土・日・祝は含みません。</a:t>
            </a:r>
            <a:endParaRPr lang="en-US" altLang="ja-JP" sz="16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58" name="角丸四角形 99">
            <a:extLst>
              <a:ext uri="{FF2B5EF4-FFF2-40B4-BE49-F238E27FC236}">
                <a16:creationId xmlns:a16="http://schemas.microsoft.com/office/drawing/2014/main" id="{3FFA5D69-7D79-BE97-4D40-9196E66BAA99}"/>
              </a:ext>
            </a:extLst>
          </p:cNvPr>
          <p:cNvSpPr/>
          <p:nvPr/>
        </p:nvSpPr>
        <p:spPr>
          <a:xfrm>
            <a:off x="-28724" y="4541123"/>
            <a:ext cx="6858000" cy="597932"/>
          </a:xfrm>
          <a:prstGeom prst="roundRect">
            <a:avLst>
              <a:gd name="adj" fmla="val 3751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お休みする月の前月</a:t>
            </a:r>
            <a:r>
              <a:rPr lang="en-US" altLang="ja-JP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20</a:t>
            </a:r>
            <a:r>
              <a:rPr lang="ja-JP" altLang="en-US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日までに保育園欠席事前申告書（別紙）をお通いの園に提出してください。</a:t>
            </a:r>
            <a:endParaRPr lang="en-US" altLang="ja-JP" sz="16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90436263-BA77-B8A0-6D44-5842922FC5F8}"/>
              </a:ext>
            </a:extLst>
          </p:cNvPr>
          <p:cNvSpPr/>
          <p:nvPr/>
        </p:nvSpPr>
        <p:spPr>
          <a:xfrm>
            <a:off x="-3" y="2113452"/>
            <a:ext cx="6858003" cy="32743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0" rtlCol="0" anchor="ctr"/>
          <a:lstStyle/>
          <a:p>
            <a:r>
              <a:rPr lang="ja-JP" altLang="en-US" sz="1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令和７年度の</a:t>
            </a:r>
            <a:r>
              <a:rPr kumimoji="1" lang="ja-JP" altLang="en-US" sz="1600" b="1" spc="199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主食・副食費（</a:t>
            </a:r>
            <a:r>
              <a:rPr kumimoji="1" lang="en-US" altLang="ja-JP" sz="1600" b="1" spc="199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ja-JP" altLang="en-US" sz="1600" b="1" spc="199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歳児以上）</a:t>
            </a:r>
          </a:p>
        </p:txBody>
      </p:sp>
      <p:sp>
        <p:nvSpPr>
          <p:cNvPr id="107" name="角丸四角形 99">
            <a:extLst>
              <a:ext uri="{FF2B5EF4-FFF2-40B4-BE49-F238E27FC236}">
                <a16:creationId xmlns:a16="http://schemas.microsoft.com/office/drawing/2014/main" id="{D5B9A5E0-CB57-456C-E92D-E67FF924031A}"/>
              </a:ext>
            </a:extLst>
          </p:cNvPr>
          <p:cNvSpPr/>
          <p:nvPr/>
        </p:nvSpPr>
        <p:spPr>
          <a:xfrm>
            <a:off x="-28724" y="2389840"/>
            <a:ext cx="6858000" cy="691575"/>
          </a:xfrm>
          <a:prstGeom prst="roundRect">
            <a:avLst>
              <a:gd name="adj" fmla="val 3751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主食費：  </a:t>
            </a:r>
            <a:r>
              <a:rPr lang="en-US" altLang="ja-JP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800</a:t>
            </a:r>
            <a:r>
              <a:rPr lang="ja-JP" altLang="en-US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円</a:t>
            </a:r>
            <a:r>
              <a:rPr lang="en-US" altLang="ja-JP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/</a:t>
            </a:r>
            <a:r>
              <a:rPr lang="ja-JP" altLang="en-US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月額</a:t>
            </a:r>
            <a:endParaRPr lang="en-US" altLang="ja-JP" sz="16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副食費：</a:t>
            </a:r>
            <a:r>
              <a:rPr lang="en-US" altLang="ja-JP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4,500</a:t>
            </a:r>
            <a:r>
              <a:rPr lang="ja-JP" altLang="en-US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円</a:t>
            </a:r>
            <a:r>
              <a:rPr lang="en-US" altLang="ja-JP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/</a:t>
            </a:r>
            <a:r>
              <a:rPr lang="ja-JP" altLang="en-US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月額</a:t>
            </a:r>
            <a:r>
              <a:rPr lang="en-US" altLang="ja-JP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市町村民税非課税世帯など一部の世帯は免除</a:t>
            </a:r>
            <a:endParaRPr lang="en-US" altLang="ja-JP" sz="16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aphicFrame>
        <p:nvGraphicFramePr>
          <p:cNvPr id="110" name="表 109">
            <a:extLst>
              <a:ext uri="{FF2B5EF4-FFF2-40B4-BE49-F238E27FC236}">
                <a16:creationId xmlns:a16="http://schemas.microsoft.com/office/drawing/2014/main" id="{0554F367-A055-DD36-EAA3-5827C0FA77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5238295"/>
              </p:ext>
            </p:extLst>
          </p:nvPr>
        </p:nvGraphicFramePr>
        <p:xfrm>
          <a:off x="38393" y="8678128"/>
          <a:ext cx="6790884" cy="1138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90884">
                  <a:extLst>
                    <a:ext uri="{9D8B030D-6E8A-4147-A177-3AD203B41FA5}">
                      <a16:colId xmlns:a16="http://schemas.microsoft.com/office/drawing/2014/main" val="3321389872"/>
                    </a:ext>
                  </a:extLst>
                </a:gridCol>
              </a:tblGrid>
              <a:tr h="284505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</a:pPr>
                      <a:r>
                        <a:rPr kumimoji="1" lang="ja-JP" altLang="en-US" sz="1600" spc="200" baseline="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お問い合わせ</a:t>
                      </a:r>
                    </a:p>
                  </a:txBody>
                  <a:tcPr marL="91441" marR="91441" marT="18001" marB="0">
                    <a:lnL w="285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4145696"/>
                  </a:ext>
                </a:extLst>
              </a:tr>
              <a:tr h="85192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kumimoji="1" lang="ja-JP" altLang="en-US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半田市　子ども未来部　幼児保育課</a:t>
                      </a:r>
                      <a:endParaRPr kumimoji="1" lang="en-US" altLang="ja-JP" sz="16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TEL</a:t>
                      </a:r>
                      <a:r>
                        <a:rPr kumimoji="1" lang="ja-JP" altLang="en-US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０５６９－８４－０６６０</a:t>
                      </a:r>
                      <a:endParaRPr kumimoji="1" lang="en-US" altLang="ja-JP" sz="16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41" marR="91441" marT="72000" marB="36000">
                    <a:lnL w="285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864660"/>
                  </a:ext>
                </a:extLst>
              </a:tr>
            </a:tbl>
          </a:graphicData>
        </a:graphic>
      </p:graphicFrame>
      <p:sp>
        <p:nvSpPr>
          <p:cNvPr id="2" name="角丸四角形 99">
            <a:extLst>
              <a:ext uri="{FF2B5EF4-FFF2-40B4-BE49-F238E27FC236}">
                <a16:creationId xmlns:a16="http://schemas.microsoft.com/office/drawing/2014/main" id="{7FD11590-76A9-4B9F-3B3E-62E9DC1F73A2}"/>
              </a:ext>
            </a:extLst>
          </p:cNvPr>
          <p:cNvSpPr/>
          <p:nvPr/>
        </p:nvSpPr>
        <p:spPr>
          <a:xfrm>
            <a:off x="-28724" y="7112269"/>
            <a:ext cx="6858000" cy="1238858"/>
          </a:xfrm>
          <a:prstGeom prst="roundRect">
            <a:avLst>
              <a:gd name="adj" fmla="val 3751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・事前に申告書の提出がない場合や</a:t>
            </a:r>
            <a:r>
              <a:rPr lang="en-US" altLang="ja-JP" sz="16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20</a:t>
            </a:r>
            <a:r>
              <a:rPr lang="ja-JP" altLang="en-US" sz="16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日以降の申告については、いかなる場合でも減額対象とはなりません。</a:t>
            </a:r>
            <a:endParaRPr lang="en-US" altLang="ja-JP" sz="16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6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・欠席申告した日に登園した場合は、減額は受けられません。</a:t>
            </a:r>
            <a:endParaRPr lang="en-US" altLang="ja-JP" sz="16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6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この場合、減額した金額を追加で請求します。</a:t>
            </a:r>
            <a:endParaRPr lang="en-US" altLang="ja-JP" sz="16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ご不明な場合は幼児保育課へお問い合わせください。</a:t>
            </a:r>
            <a:endParaRPr lang="en-US" altLang="ja-JP" sz="16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D7A3A39-FC38-815B-8747-A0BD5D952974}"/>
              </a:ext>
            </a:extLst>
          </p:cNvPr>
          <p:cNvSpPr/>
          <p:nvPr/>
        </p:nvSpPr>
        <p:spPr>
          <a:xfrm>
            <a:off x="19197" y="6748738"/>
            <a:ext cx="6877196" cy="34999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0" rtlCol="0" anchor="ctr"/>
          <a:lstStyle/>
          <a:p>
            <a:r>
              <a:rPr kumimoji="1" lang="ja-JP" altLang="en-US" sz="1600" b="1" spc="199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注意事項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815F667-A007-7E30-44A3-2220614A5D8D}"/>
              </a:ext>
            </a:extLst>
          </p:cNvPr>
          <p:cNvSpPr txBox="1"/>
          <p:nvPr/>
        </p:nvSpPr>
        <p:spPr>
          <a:xfrm>
            <a:off x="9672" y="766257"/>
            <a:ext cx="681960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夏季休暇や年末年始における計画的なお休みを取得する場合など、長期休暇中に、お子様が給食を必要としない日数分の主食・副食費を減額する制度を始めます！</a:t>
            </a:r>
            <a:endParaRPr kumimoji="1" lang="en-US" altLang="ja-JP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396E620-6C9A-CFA5-CF06-49E23C0FA0EE}"/>
              </a:ext>
            </a:extLst>
          </p:cNvPr>
          <p:cNvSpPr txBox="1"/>
          <p:nvPr/>
        </p:nvSpPr>
        <p:spPr>
          <a:xfrm>
            <a:off x="9672" y="1723672"/>
            <a:ext cx="68196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制度の詳細は次の通りです。</a:t>
            </a:r>
          </a:p>
        </p:txBody>
      </p:sp>
    </p:spTree>
    <p:extLst>
      <p:ext uri="{BB962C8B-B14F-4D97-AF65-F5344CB8AC3E}">
        <p14:creationId xmlns:p14="http://schemas.microsoft.com/office/powerpoint/2010/main" val="4122991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1374</TotalTime>
  <Words>328</Words>
  <Application>Microsoft Office PowerPoint</Application>
  <PresentationFormat>A4 210 x 297 mm</PresentationFormat>
  <Paragraphs>27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UDゴシック</vt:lpstr>
      <vt:lpstr>Meiryo UI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>s219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原田　絢也</dc:creator>
  <cp:lastModifiedBy>雄大</cp:lastModifiedBy>
  <cp:revision>94</cp:revision>
  <cp:lastPrinted>2025-02-19T02:16:49Z</cp:lastPrinted>
  <dcterms:created xsi:type="dcterms:W3CDTF">2023-06-20T23:55:04Z</dcterms:created>
  <dcterms:modified xsi:type="dcterms:W3CDTF">2025-02-19T02:16:49Z</dcterms:modified>
</cp:coreProperties>
</file>