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5" r:id="rId3"/>
    <p:sldId id="266" r:id="rId4"/>
    <p:sldId id="267" r:id="rId5"/>
    <p:sldId id="269" r:id="rId6"/>
    <p:sldId id="271" r:id="rId7"/>
    <p:sldId id="272" r:id="rId8"/>
    <p:sldId id="270" r:id="rId9"/>
    <p:sldId id="273" r:id="rId10"/>
    <p:sldId id="268" r:id="rId11"/>
    <p:sldId id="259" r:id="rId12"/>
    <p:sldId id="262" r:id="rId13"/>
    <p:sldId id="261" r:id="rId14"/>
    <p:sldId id="263" r:id="rId15"/>
    <p:sldId id="264" r:id="rId16"/>
    <p:sldId id="257" r:id="rId17"/>
    <p:sldId id="274" r:id="rId18"/>
    <p:sldId id="278" r:id="rId19"/>
    <p:sldId id="275" r:id="rId20"/>
    <p:sldId id="282" r:id="rId21"/>
    <p:sldId id="280" r:id="rId22"/>
    <p:sldId id="283" r:id="rId23"/>
    <p:sldId id="281" r:id="rId24"/>
    <p:sldId id="276" r:id="rId25"/>
    <p:sldId id="279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74F33-56A0-4041-86AF-CC0DF5BF4CB6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D09AE-BF04-4AA8-B6F4-81AEA1505E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06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C671-7C4C-4EF9-BED4-EAF3849904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987-AA3B-43DB-8878-23600535D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30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C671-7C4C-4EF9-BED4-EAF3849904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987-AA3B-43DB-8878-23600535D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00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C671-7C4C-4EF9-BED4-EAF3849904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987-AA3B-43DB-8878-23600535D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09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C671-7C4C-4EF9-BED4-EAF3849904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987-AA3B-43DB-8878-23600535D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06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C671-7C4C-4EF9-BED4-EAF3849904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987-AA3B-43DB-8878-23600535D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89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C671-7C4C-4EF9-BED4-EAF3849904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987-AA3B-43DB-8878-23600535D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57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C671-7C4C-4EF9-BED4-EAF3849904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987-AA3B-43DB-8878-23600535D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18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C671-7C4C-4EF9-BED4-EAF3849904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987-AA3B-43DB-8878-23600535D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9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C671-7C4C-4EF9-BED4-EAF3849904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987-AA3B-43DB-8878-23600535D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71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C671-7C4C-4EF9-BED4-EAF3849904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987-AA3B-43DB-8878-23600535D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26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C671-7C4C-4EF9-BED4-EAF3849904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F987-AA3B-43DB-8878-23600535D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9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AC671-7C4C-4EF9-BED4-EAF3849904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F987-AA3B-43DB-8878-23600535D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0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6WaehpsUI8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08391D-D139-B65E-ED81-317A4260A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866433"/>
            <a:ext cx="8001000" cy="2387600"/>
          </a:xfrm>
        </p:spPr>
        <p:txBody>
          <a:bodyPr/>
          <a:lstStyle/>
          <a:p>
            <a:r>
              <a:rPr kumimoji="1" lang="ja-JP" altLang="en-US" b="1" dirty="0"/>
              <a:t>幸せになるための教育を実現するために</a:t>
            </a:r>
          </a:p>
        </p:txBody>
      </p:sp>
    </p:spTree>
    <p:extLst>
      <p:ext uri="{BB962C8B-B14F-4D97-AF65-F5344CB8AC3E}">
        <p14:creationId xmlns:p14="http://schemas.microsoft.com/office/powerpoint/2010/main" val="67103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EDA043-807A-CD67-43F2-68EBB329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203762"/>
            <a:ext cx="8362950" cy="298767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２５年前に提唱され始めた</a:t>
            </a:r>
            <a:br>
              <a:rPr kumimoji="1" lang="en-US" altLang="ja-JP" dirty="0"/>
            </a:br>
            <a:r>
              <a:rPr kumimoji="1" lang="ja-JP" altLang="en-US" dirty="0"/>
              <a:t>教育について、</a:t>
            </a:r>
            <a:br>
              <a:rPr kumimoji="1" lang="en-US" altLang="ja-JP" dirty="0"/>
            </a:br>
            <a:r>
              <a:rPr kumimoji="1" lang="ja-JP" altLang="en-US" dirty="0"/>
              <a:t>キャリア教育の在り方も変化はしている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9999563-BD69-6DE8-04DC-A5B5BD94953F}"/>
              </a:ext>
            </a:extLst>
          </p:cNvPr>
          <p:cNvSpPr txBox="1">
            <a:spLocks/>
          </p:cNvSpPr>
          <p:nvPr/>
        </p:nvSpPr>
        <p:spPr>
          <a:xfrm>
            <a:off x="551890" y="2857315"/>
            <a:ext cx="8362950" cy="3534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/>
              <a:t>しかしながら、その時代背景に生まれた教育の価値感が土台で</a:t>
            </a:r>
            <a:endParaRPr lang="en-US" altLang="ja-JP" b="1" dirty="0"/>
          </a:p>
          <a:p>
            <a:r>
              <a:rPr lang="ja-JP" altLang="en-US" b="1" dirty="0"/>
              <a:t>いいのだろうか？</a:t>
            </a:r>
          </a:p>
        </p:txBody>
      </p:sp>
    </p:spTree>
    <p:extLst>
      <p:ext uri="{BB962C8B-B14F-4D97-AF65-F5344CB8AC3E}">
        <p14:creationId xmlns:p14="http://schemas.microsoft.com/office/powerpoint/2010/main" val="39675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3AE27A-450A-2EAF-2BC0-8F927489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84" y="2038257"/>
            <a:ext cx="7986432" cy="2781486"/>
          </a:xfrm>
        </p:spPr>
        <p:txBody>
          <a:bodyPr>
            <a:normAutofit fontScale="90000"/>
          </a:bodyPr>
          <a:lstStyle/>
          <a:p>
            <a:r>
              <a:rPr kumimoji="1" lang="ja-JP" altLang="en-US" sz="7300" dirty="0"/>
              <a:t>２月初旬</a:t>
            </a:r>
            <a:br>
              <a:rPr kumimoji="1" lang="en-US" altLang="ja-JP" sz="7300" dirty="0"/>
            </a:br>
            <a:r>
              <a:rPr kumimoji="1" lang="ja-JP" altLang="en-US" sz="7300" dirty="0"/>
              <a:t>学校運営評議会</a:t>
            </a:r>
            <a:br>
              <a:rPr kumimoji="1" lang="en-US" altLang="ja-JP" sz="7300" dirty="0"/>
            </a:br>
            <a:r>
              <a:rPr kumimoji="1" lang="ja-JP" altLang="en-US" sz="7300" dirty="0"/>
              <a:t>でのこと</a:t>
            </a:r>
            <a:r>
              <a:rPr kumimoji="1"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08159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69D946D-9D09-C47D-5452-CA7932EAC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9F8D63-ED36-233E-9B99-8572A4990025}"/>
              </a:ext>
            </a:extLst>
          </p:cNvPr>
          <p:cNvSpPr/>
          <p:nvPr/>
        </p:nvSpPr>
        <p:spPr>
          <a:xfrm>
            <a:off x="0" y="4769224"/>
            <a:ext cx="8848165" cy="439270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E3EC9BF-7606-331F-FBF6-088F0031BAAB}"/>
              </a:ext>
            </a:extLst>
          </p:cNvPr>
          <p:cNvSpPr/>
          <p:nvPr/>
        </p:nvSpPr>
        <p:spPr>
          <a:xfrm>
            <a:off x="71718" y="6069104"/>
            <a:ext cx="8776448" cy="546847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203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3AC1BEB-5C3F-E508-1B23-919C8D5C0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7A7329-E2CB-45CD-C020-59EC34F1F934}"/>
              </a:ext>
            </a:extLst>
          </p:cNvPr>
          <p:cNvSpPr/>
          <p:nvPr/>
        </p:nvSpPr>
        <p:spPr>
          <a:xfrm>
            <a:off x="340658" y="5280212"/>
            <a:ext cx="8507507" cy="1488141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216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9F277E-5AA5-413B-7DDC-CEB2C376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1" y="2463356"/>
            <a:ext cx="8264338" cy="1931288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キャリアパスポートについて</a:t>
            </a:r>
            <a:br>
              <a:rPr kumimoji="1" lang="en-US" altLang="ja-JP" sz="4800" dirty="0"/>
            </a:br>
            <a:r>
              <a:rPr kumimoji="1" lang="ja-JP" altLang="en-US" sz="4800" dirty="0"/>
              <a:t>聞いてみた</a:t>
            </a:r>
          </a:p>
        </p:txBody>
      </p:sp>
    </p:spTree>
    <p:extLst>
      <p:ext uri="{BB962C8B-B14F-4D97-AF65-F5344CB8AC3E}">
        <p14:creationId xmlns:p14="http://schemas.microsoft.com/office/powerpoint/2010/main" val="383660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B4B889-AD98-BF48-9072-454C5FB4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6000" dirty="0"/>
              <a:t>あの授業が一番いやだ</a:t>
            </a:r>
          </a:p>
        </p:txBody>
      </p:sp>
    </p:spTree>
    <p:extLst>
      <p:ext uri="{BB962C8B-B14F-4D97-AF65-F5344CB8AC3E}">
        <p14:creationId xmlns:p14="http://schemas.microsoft.com/office/powerpoint/2010/main" val="3242878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オンライン メディア 3" title="【宮崎駿】 自分が幸せになることが目的だっていう人生どう思う？  #名言 #モチベーション #明日への活力">
            <a:hlinkClick r:id="" action="ppaction://media"/>
            <a:extLst>
              <a:ext uri="{FF2B5EF4-FFF2-40B4-BE49-F238E27FC236}">
                <a16:creationId xmlns:a16="http://schemas.microsoft.com/office/drawing/2014/main" id="{4175061F-F5BC-9463-45BB-B1AA9E35A62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3499"/>
            <a:ext cx="9144000" cy="516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2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5497E-48F6-05A8-A987-46099B6A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016280"/>
            <a:ext cx="8515350" cy="4825439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dirty="0"/>
              <a:t>将来のありかた</a:t>
            </a:r>
            <a:br>
              <a:rPr kumimoji="1" lang="en-US" altLang="ja-JP" sz="5400" dirty="0"/>
            </a:br>
            <a:r>
              <a:rPr kumimoji="1" lang="ja-JP" altLang="en-US" sz="5400" dirty="0"/>
              <a:t>幸せになること</a:t>
            </a:r>
            <a:br>
              <a:rPr kumimoji="1" lang="en-US" altLang="ja-JP" sz="5400" dirty="0"/>
            </a:br>
            <a:br>
              <a:rPr kumimoji="1" lang="en-US" altLang="ja-JP" sz="5400" dirty="0"/>
            </a:br>
            <a:r>
              <a:rPr kumimoji="1" lang="ja-JP" altLang="en-US" sz="5400" dirty="0"/>
              <a:t>なんて、誰にもわからない</a:t>
            </a:r>
          </a:p>
        </p:txBody>
      </p:sp>
    </p:spTree>
    <p:extLst>
      <p:ext uri="{BB962C8B-B14F-4D97-AF65-F5344CB8AC3E}">
        <p14:creationId xmlns:p14="http://schemas.microsoft.com/office/powerpoint/2010/main" val="3228901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BB5582-ACF6-5684-105F-02476CF1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9751"/>
            <a:ext cx="7886700" cy="531849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/>
              <a:t>表面的な変化でなく、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手法的な変化でなく、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先生も子供の幸せになる</a:t>
            </a:r>
            <a:br>
              <a:rPr kumimoji="1" lang="en-US" altLang="ja-JP" dirty="0"/>
            </a:br>
            <a:r>
              <a:rPr kumimoji="1" lang="ja-JP" altLang="en-US" dirty="0"/>
              <a:t>という願望をもってもらえるようにすることに</a:t>
            </a:r>
            <a:br>
              <a:rPr kumimoji="1" lang="en-US" altLang="ja-JP" dirty="0"/>
            </a:br>
            <a:r>
              <a:rPr kumimoji="1" lang="ja-JP" altLang="en-US" dirty="0"/>
              <a:t>もっと務めることが大事</a:t>
            </a:r>
            <a:br>
              <a:rPr kumimoji="1" lang="en-US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96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B4D442-ED1D-4456-64B8-8F80A4A6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54356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だからこそ、</a:t>
            </a:r>
            <a:br>
              <a:rPr lang="en-US" altLang="ja-JP" dirty="0"/>
            </a:br>
            <a:r>
              <a:rPr lang="ja-JP" altLang="en-US" dirty="0"/>
              <a:t>「幸せになるための教育」</a:t>
            </a:r>
            <a:br>
              <a:rPr lang="en-US" altLang="ja-JP" dirty="0"/>
            </a:br>
            <a:r>
              <a:rPr lang="ja-JP" altLang="en-US" dirty="0"/>
              <a:t>をみんな（各学校、各教員）が主体的に自由に考え、</a:t>
            </a:r>
            <a:br>
              <a:rPr lang="en-US" altLang="ja-JP" dirty="0"/>
            </a:br>
            <a:r>
              <a:rPr lang="ja-JP" altLang="en-US" dirty="0"/>
              <a:t>進めていってほしい</a:t>
            </a:r>
            <a:br>
              <a:rPr kumimoji="1" lang="en-US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952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9AA5CF-957C-D1F4-8735-DAF17DA0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42" y="444966"/>
            <a:ext cx="8371915" cy="1325563"/>
          </a:xfrm>
        </p:spPr>
        <p:txBody>
          <a:bodyPr/>
          <a:lstStyle/>
          <a:p>
            <a:r>
              <a:rPr kumimoji="1" lang="ja-JP" altLang="en-US" dirty="0"/>
              <a:t>キャリア教育　いつ始まった？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B1C68833-6080-7FDE-72D0-6DE33EC00EB0}"/>
              </a:ext>
            </a:extLst>
          </p:cNvPr>
          <p:cNvSpPr txBox="1">
            <a:spLocks/>
          </p:cNvSpPr>
          <p:nvPr/>
        </p:nvSpPr>
        <p:spPr>
          <a:xfrm>
            <a:off x="628648" y="4424689"/>
            <a:ext cx="83719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22B7626-9B50-906B-E186-767C1C37D232}"/>
              </a:ext>
            </a:extLst>
          </p:cNvPr>
          <p:cNvSpPr txBox="1"/>
          <p:nvPr/>
        </p:nvSpPr>
        <p:spPr>
          <a:xfrm>
            <a:off x="457198" y="1770529"/>
            <a:ext cx="797858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0" i="0" dirty="0">
                <a:solidFill>
                  <a:srgbClr val="202124"/>
                </a:solidFill>
                <a:effectLst/>
                <a:latin typeface="Google Sans"/>
              </a:rPr>
              <a:t>キャリア教育の登場 我が国において「キャリア教育」という文言が公的に登場し，その必要性が提唱されたのは，</a:t>
            </a:r>
            <a:r>
              <a:rPr lang="ja-JP" altLang="en-US" sz="4000" b="0" i="0" dirty="0">
                <a:solidFill>
                  <a:srgbClr val="040C28"/>
                </a:solidFill>
                <a:effectLst/>
                <a:latin typeface="Google Sans"/>
              </a:rPr>
              <a:t>平成 </a:t>
            </a:r>
            <a:r>
              <a:rPr lang="en-US" altLang="ja-JP" sz="4000" b="0" i="0" dirty="0">
                <a:solidFill>
                  <a:srgbClr val="040C28"/>
                </a:solidFill>
                <a:effectLst/>
                <a:latin typeface="Google Sans"/>
              </a:rPr>
              <a:t>11</a:t>
            </a:r>
            <a:r>
              <a:rPr lang="ja-JP" altLang="en-US" sz="4000" b="0" i="0" dirty="0">
                <a:solidFill>
                  <a:srgbClr val="040C28"/>
                </a:solidFill>
                <a:effectLst/>
                <a:latin typeface="Google Sans"/>
              </a:rPr>
              <a:t>年</a:t>
            </a:r>
            <a:r>
              <a:rPr lang="en-US" altLang="ja-JP" sz="4000" b="0" i="0" dirty="0">
                <a:solidFill>
                  <a:srgbClr val="040C28"/>
                </a:solidFill>
                <a:effectLst/>
                <a:latin typeface="Google Sans"/>
              </a:rPr>
              <a:t>12</a:t>
            </a:r>
            <a:r>
              <a:rPr lang="ja-JP" altLang="en-US" sz="4000" b="0" i="0" dirty="0">
                <a:solidFill>
                  <a:srgbClr val="040C28"/>
                </a:solidFill>
                <a:effectLst/>
                <a:latin typeface="Google Sans"/>
              </a:rPr>
              <a:t>月</a:t>
            </a:r>
            <a:r>
              <a:rPr lang="ja-JP" altLang="en-US" sz="4000" b="0" i="0" dirty="0">
                <a:solidFill>
                  <a:srgbClr val="202124"/>
                </a:solidFill>
                <a:effectLst/>
                <a:latin typeface="Google Sans"/>
              </a:rPr>
              <a:t>，中央教育審議会答申「初等中等教育と高等教育との接続の改善について」においてであった。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72891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F305D-2961-4936-D003-923B5B68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48" y="1325563"/>
            <a:ext cx="8273303" cy="4206874"/>
          </a:xfrm>
        </p:spPr>
        <p:txBody>
          <a:bodyPr/>
          <a:lstStyle/>
          <a:p>
            <a:r>
              <a:rPr kumimoji="1" lang="ja-JP" altLang="en-US" dirty="0"/>
              <a:t>どうしたら本気に？</a:t>
            </a:r>
            <a:br>
              <a:rPr kumimoji="1" lang="en-US" altLang="ja-JP" dirty="0"/>
            </a:br>
            <a:r>
              <a:rPr lang="ja-JP" altLang="en-US" dirty="0"/>
              <a:t>どうしたら、具体的に？</a:t>
            </a:r>
            <a:br>
              <a:rPr lang="en-US" altLang="ja-JP" dirty="0"/>
            </a:br>
            <a:r>
              <a:rPr lang="ja-JP" altLang="en-US" dirty="0"/>
              <a:t>どうしたら、変化できる？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820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48FDE-6FA3-96C7-965F-FCC7DF9F3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345" y="1960844"/>
            <a:ext cx="993962" cy="1325563"/>
          </a:xfrm>
        </p:spPr>
        <p:txBody>
          <a:bodyPr/>
          <a:lstStyle/>
          <a:p>
            <a:r>
              <a:rPr kumimoji="1" lang="ja-JP" altLang="en-US" dirty="0"/>
              <a:t>国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3435C35-6240-4D0E-BB72-AEB053FC7A75}"/>
              </a:ext>
            </a:extLst>
          </p:cNvPr>
          <p:cNvSpPr txBox="1">
            <a:spLocks/>
          </p:cNvSpPr>
          <p:nvPr/>
        </p:nvSpPr>
        <p:spPr>
          <a:xfrm>
            <a:off x="6590180" y="3610350"/>
            <a:ext cx="15139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行政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3E2D061-6909-5C4A-7CF9-830EBFACDA1C}"/>
              </a:ext>
            </a:extLst>
          </p:cNvPr>
          <p:cNvSpPr txBox="1">
            <a:spLocks/>
          </p:cNvSpPr>
          <p:nvPr/>
        </p:nvSpPr>
        <p:spPr>
          <a:xfrm>
            <a:off x="3981451" y="1136091"/>
            <a:ext cx="15139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家庭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1657E9A0-61B9-3DA9-08A3-2D01251740E2}"/>
              </a:ext>
            </a:extLst>
          </p:cNvPr>
          <p:cNvSpPr txBox="1">
            <a:spLocks/>
          </p:cNvSpPr>
          <p:nvPr/>
        </p:nvSpPr>
        <p:spPr>
          <a:xfrm>
            <a:off x="758078" y="3310874"/>
            <a:ext cx="15139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時代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D6633E0-32E8-7C8A-4401-3930A32863BA}"/>
              </a:ext>
            </a:extLst>
          </p:cNvPr>
          <p:cNvSpPr txBox="1">
            <a:spLocks/>
          </p:cNvSpPr>
          <p:nvPr/>
        </p:nvSpPr>
        <p:spPr>
          <a:xfrm>
            <a:off x="2209100" y="2261467"/>
            <a:ext cx="472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/>
              <a:t>「最近の若者は」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33C81E7-061E-BAD9-442D-83FD6D854F87}"/>
              </a:ext>
            </a:extLst>
          </p:cNvPr>
          <p:cNvSpPr txBox="1">
            <a:spLocks/>
          </p:cNvSpPr>
          <p:nvPr/>
        </p:nvSpPr>
        <p:spPr>
          <a:xfrm>
            <a:off x="2125756" y="4441033"/>
            <a:ext cx="3369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文部科学省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9FA6EACF-1D68-73DE-D065-593C23888F74}"/>
              </a:ext>
            </a:extLst>
          </p:cNvPr>
          <p:cNvSpPr txBox="1">
            <a:spLocks/>
          </p:cNvSpPr>
          <p:nvPr/>
        </p:nvSpPr>
        <p:spPr>
          <a:xfrm>
            <a:off x="5738532" y="1629149"/>
            <a:ext cx="27958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入試制度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56058853-CF46-6ECA-C316-DB53CDF5EBD6}"/>
              </a:ext>
            </a:extLst>
          </p:cNvPr>
          <p:cNvSpPr txBox="1">
            <a:spLocks/>
          </p:cNvSpPr>
          <p:nvPr/>
        </p:nvSpPr>
        <p:spPr>
          <a:xfrm>
            <a:off x="478982" y="720750"/>
            <a:ext cx="3293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教育委員会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48E4CC23-6F67-89A8-F20D-01196C883625}"/>
              </a:ext>
            </a:extLst>
          </p:cNvPr>
          <p:cNvSpPr txBox="1">
            <a:spLocks/>
          </p:cNvSpPr>
          <p:nvPr/>
        </p:nvSpPr>
        <p:spPr>
          <a:xfrm>
            <a:off x="6106086" y="4928769"/>
            <a:ext cx="15139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先生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02F5A6CB-5C2F-9F9C-5CAA-E1A9F1ACFBAD}"/>
              </a:ext>
            </a:extLst>
          </p:cNvPr>
          <p:cNvSpPr txBox="1">
            <a:spLocks/>
          </p:cNvSpPr>
          <p:nvPr/>
        </p:nvSpPr>
        <p:spPr>
          <a:xfrm>
            <a:off x="5979458" y="414565"/>
            <a:ext cx="19632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校長会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D0D1986A-F980-C488-3742-6FC9998CD8E2}"/>
              </a:ext>
            </a:extLst>
          </p:cNvPr>
          <p:cNvSpPr txBox="1">
            <a:spLocks/>
          </p:cNvSpPr>
          <p:nvPr/>
        </p:nvSpPr>
        <p:spPr>
          <a:xfrm>
            <a:off x="611841" y="5318969"/>
            <a:ext cx="3897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幸せ教育会議</a:t>
            </a:r>
          </a:p>
        </p:txBody>
      </p:sp>
    </p:spTree>
    <p:extLst>
      <p:ext uri="{BB962C8B-B14F-4D97-AF65-F5344CB8AC3E}">
        <p14:creationId xmlns:p14="http://schemas.microsoft.com/office/powerpoint/2010/main" val="5133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79FE9E-0BF2-0F2C-BDA0-9DE59783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999815"/>
          </a:xfrm>
        </p:spPr>
        <p:txBody>
          <a:bodyPr/>
          <a:lstStyle/>
          <a:p>
            <a:r>
              <a:rPr kumimoji="1" lang="ja-JP" altLang="en-US" dirty="0"/>
              <a:t>寛容的でないのは自分たち？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できる理由を探して、</a:t>
            </a:r>
            <a:br>
              <a:rPr kumimoji="1" lang="en-US" altLang="ja-JP" dirty="0"/>
            </a:br>
            <a:r>
              <a:rPr kumimoji="1" lang="ja-JP" altLang="en-US" dirty="0"/>
              <a:t>みんな当事者として、</a:t>
            </a:r>
            <a:br>
              <a:rPr kumimoji="1" lang="en-US" altLang="ja-JP" dirty="0"/>
            </a:br>
            <a:r>
              <a:rPr kumimoji="1" lang="ja-JP" altLang="en-US" dirty="0"/>
              <a:t>取り組んでいくことが必要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大人がまずは取り組めば</a:t>
            </a:r>
            <a:br>
              <a:rPr kumimoji="1" lang="en-US" altLang="ja-JP" dirty="0"/>
            </a:br>
            <a:r>
              <a:rPr kumimoji="1" lang="ja-JP" altLang="en-US" dirty="0"/>
              <a:t>子供も未来も変わるのでは</a:t>
            </a:r>
          </a:p>
        </p:txBody>
      </p:sp>
    </p:spTree>
    <p:extLst>
      <p:ext uri="{BB962C8B-B14F-4D97-AF65-F5344CB8AC3E}">
        <p14:creationId xmlns:p14="http://schemas.microsoft.com/office/powerpoint/2010/main" val="93598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EE914-0743-1894-457D-F33FE221D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AB6039-2779-1AC7-484B-DE8CCED0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54356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だからこそ、</a:t>
            </a:r>
            <a:br>
              <a:rPr lang="en-US" altLang="ja-JP" dirty="0"/>
            </a:br>
            <a:r>
              <a:rPr lang="ja-JP" altLang="en-US" dirty="0"/>
              <a:t>「幸せになるための教育」</a:t>
            </a:r>
            <a:br>
              <a:rPr lang="en-US" altLang="ja-JP" dirty="0"/>
            </a:br>
            <a:r>
              <a:rPr lang="ja-JP" altLang="en-US" dirty="0"/>
              <a:t>をみんな（各学校、各教員）が主体的に自由に考え、</a:t>
            </a:r>
            <a:br>
              <a:rPr lang="en-US" altLang="ja-JP" dirty="0"/>
            </a:br>
            <a:r>
              <a:rPr lang="ja-JP" altLang="en-US" dirty="0"/>
              <a:t>進めていってほしい</a:t>
            </a:r>
            <a:br>
              <a:rPr kumimoji="1" lang="en-US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610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932657-8FC1-6EFB-5AD8-1DBA57FE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072282" cy="263805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そして</a:t>
            </a:r>
            <a:br>
              <a:rPr kumimoji="1" lang="en-US" altLang="ja-JP" dirty="0"/>
            </a:br>
            <a:r>
              <a:rPr kumimoji="1" lang="ja-JP" altLang="en-US" dirty="0"/>
              <a:t>「幸せになるための教育」　　　を実現する環境整備に</a:t>
            </a:r>
            <a:br>
              <a:rPr kumimoji="1" lang="en-US" altLang="ja-JP" dirty="0"/>
            </a:br>
            <a:r>
              <a:rPr kumimoji="1" lang="ja-JP" altLang="en-US" dirty="0"/>
              <a:t>努めていってほしい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93A8233-6DC5-0097-15D8-B73A195CCBDC}"/>
              </a:ext>
            </a:extLst>
          </p:cNvPr>
          <p:cNvSpPr txBox="1">
            <a:spLocks/>
          </p:cNvSpPr>
          <p:nvPr/>
        </p:nvSpPr>
        <p:spPr>
          <a:xfrm>
            <a:off x="736227" y="3352800"/>
            <a:ext cx="7886700" cy="3290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例）</a:t>
            </a:r>
            <a:endParaRPr lang="en-US" altLang="ja-JP" dirty="0"/>
          </a:p>
          <a:p>
            <a:r>
              <a:rPr lang="ja-JP" altLang="en-US" dirty="0"/>
              <a:t>　　教育大綱の変更</a:t>
            </a:r>
            <a:endParaRPr lang="en-US" altLang="ja-JP" dirty="0"/>
          </a:p>
          <a:p>
            <a:r>
              <a:rPr lang="ja-JP" altLang="en-US" dirty="0"/>
              <a:t>　　先生の負担軽減</a:t>
            </a:r>
            <a:endParaRPr lang="en-US" altLang="ja-JP" dirty="0"/>
          </a:p>
          <a:p>
            <a:r>
              <a:rPr lang="ja-JP" altLang="en-US" dirty="0"/>
              <a:t>　　先生の学びの場の創出</a:t>
            </a:r>
            <a:endParaRPr lang="en-US" altLang="ja-JP" dirty="0"/>
          </a:p>
          <a:p>
            <a:r>
              <a:rPr lang="ja-JP" altLang="en-US" dirty="0"/>
              <a:t>　　外への研修機会の提供</a:t>
            </a:r>
            <a:endParaRPr lang="en-US" altLang="ja-JP" dirty="0"/>
          </a:p>
          <a:p>
            <a:r>
              <a:rPr lang="ja-JP" altLang="en-US" dirty="0"/>
              <a:t>　　外部講師や民間との交流</a:t>
            </a:r>
          </a:p>
        </p:txBody>
      </p:sp>
    </p:spTree>
    <p:extLst>
      <p:ext uri="{BB962C8B-B14F-4D97-AF65-F5344CB8AC3E}">
        <p14:creationId xmlns:p14="http://schemas.microsoft.com/office/powerpoint/2010/main" val="330182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3DCAA5-EA6F-380D-313D-F0E66063A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8" y="940081"/>
            <a:ext cx="7512424" cy="497783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/>
              <a:t>教育大綱について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まずはみんなで話しあおう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議論や言葉、手法でなく、</a:t>
            </a:r>
            <a:br>
              <a:rPr kumimoji="1" lang="en-US" altLang="ja-JP" dirty="0"/>
            </a:br>
            <a:r>
              <a:rPr kumimoji="1" lang="ja-JP" altLang="en-US" dirty="0"/>
              <a:t>どうやったらみんなが</a:t>
            </a:r>
            <a:br>
              <a:rPr kumimoji="1" lang="en-US" altLang="ja-JP" dirty="0"/>
            </a:br>
            <a:r>
              <a:rPr lang="ja-JP" altLang="en-US" dirty="0"/>
              <a:t>よりより教育と社会実現が</a:t>
            </a:r>
            <a:br>
              <a:rPr lang="en-US" altLang="ja-JP" dirty="0"/>
            </a:br>
            <a:r>
              <a:rPr lang="ja-JP" altLang="en-US" dirty="0"/>
              <a:t>実現できるように取り組んで</a:t>
            </a:r>
            <a:br>
              <a:rPr lang="en-US" altLang="ja-JP" dirty="0"/>
            </a:br>
            <a:r>
              <a:rPr lang="ja-JP" altLang="en-US" dirty="0"/>
              <a:t>いけるるように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0308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0EA1F5-2F02-7B50-57B7-169C5007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5"/>
            <a:ext cx="8228479" cy="6080499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200" dirty="0"/>
              <a:t>もっと、自由に</a:t>
            </a:r>
            <a:br>
              <a:rPr kumimoji="1" lang="en-US" altLang="ja-JP" sz="3200" dirty="0"/>
            </a:br>
            <a:br>
              <a:rPr kumimoji="1" lang="en-US" altLang="ja-JP" sz="3200" dirty="0"/>
            </a:br>
            <a:r>
              <a:rPr kumimoji="1" lang="ja-JP" altLang="en-US" sz="3200" dirty="0"/>
              <a:t>もっと、なりたい自分になれるように</a:t>
            </a:r>
            <a:br>
              <a:rPr kumimoji="1" lang="en-US" altLang="ja-JP" sz="3200" dirty="0"/>
            </a:br>
            <a:br>
              <a:rPr kumimoji="1" lang="en-US" altLang="ja-JP" sz="3200" dirty="0"/>
            </a:br>
            <a:r>
              <a:rPr kumimoji="1" lang="ja-JP" altLang="en-US" sz="3200" dirty="0"/>
              <a:t>もっと、人や社会の役に立てるように</a:t>
            </a:r>
            <a:br>
              <a:rPr kumimoji="1" lang="en-US" altLang="ja-JP" sz="3200" dirty="0"/>
            </a:br>
            <a:br>
              <a:rPr kumimoji="1" lang="en-US" altLang="ja-JP" sz="3200" dirty="0"/>
            </a:br>
            <a:r>
              <a:rPr kumimoji="1" lang="ja-JP" altLang="en-US" sz="3200" dirty="0"/>
              <a:t>もっと、みんながやりたい教育が実現</a:t>
            </a:r>
            <a:br>
              <a:rPr kumimoji="1" lang="en-US" altLang="ja-JP" sz="3200" dirty="0"/>
            </a:br>
            <a:r>
              <a:rPr kumimoji="1" lang="ja-JP" altLang="en-US" sz="3200" dirty="0"/>
              <a:t>できるように</a:t>
            </a:r>
            <a:br>
              <a:rPr kumimoji="1" lang="en-US" altLang="ja-JP" sz="3200" dirty="0"/>
            </a:br>
            <a:br>
              <a:rPr kumimoji="1" lang="en-US" altLang="ja-JP" sz="3200" dirty="0"/>
            </a:br>
            <a:r>
              <a:rPr kumimoji="1" lang="ja-JP" altLang="en-US" sz="3200" dirty="0"/>
              <a:t>もっと、より良い社会がつくれるように</a:t>
            </a:r>
            <a:br>
              <a:rPr kumimoji="1" lang="en-US" altLang="ja-JP" sz="3200" dirty="0"/>
            </a:br>
            <a:br>
              <a:rPr kumimoji="1" lang="en-US" altLang="ja-JP" sz="3200" dirty="0"/>
            </a:br>
            <a:r>
              <a:rPr kumimoji="1" lang="ja-JP" altLang="en-US" sz="3200" dirty="0"/>
              <a:t>もっと、幸せを感じれるように</a:t>
            </a:r>
          </a:p>
        </p:txBody>
      </p:sp>
    </p:spTree>
    <p:extLst>
      <p:ext uri="{BB962C8B-B14F-4D97-AF65-F5344CB8AC3E}">
        <p14:creationId xmlns:p14="http://schemas.microsoft.com/office/powerpoint/2010/main" val="271208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AA67ADB-E5C6-E45F-2CEE-DB664DAD7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98"/>
            <a:ext cx="9144000" cy="6715003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0E277AF-E093-82ED-3AFC-6DF9D2575440}"/>
              </a:ext>
            </a:extLst>
          </p:cNvPr>
          <p:cNvSpPr/>
          <p:nvPr/>
        </p:nvSpPr>
        <p:spPr>
          <a:xfrm>
            <a:off x="170330" y="5853953"/>
            <a:ext cx="8731624" cy="93254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907542-0AB9-0F93-6A05-76094B25E50D}"/>
              </a:ext>
            </a:extLst>
          </p:cNvPr>
          <p:cNvSpPr txBox="1"/>
          <p:nvPr/>
        </p:nvSpPr>
        <p:spPr>
          <a:xfrm>
            <a:off x="1733162" y="2951945"/>
            <a:ext cx="4852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平成１１年　西暦１９９９年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800" b="1" dirty="0">
                <a:solidFill>
                  <a:srgbClr val="FF0000"/>
                </a:solidFill>
              </a:rPr>
              <a:t>２５年前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2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041D41-40FA-DE6E-F039-8C2CC626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5012"/>
            <a:ext cx="8991600" cy="4948517"/>
          </a:xfrm>
        </p:spPr>
        <p:txBody>
          <a:bodyPr/>
          <a:lstStyle/>
          <a:p>
            <a:pPr algn="ctr"/>
            <a:r>
              <a:rPr kumimoji="1" lang="ja-JP" altLang="en-US" sz="8800" b="1" dirty="0"/>
              <a:t>２５年前</a:t>
            </a:r>
            <a:r>
              <a:rPr lang="ja-JP" altLang="en-US" sz="8800" b="1" dirty="0"/>
              <a:t>の</a:t>
            </a:r>
            <a:br>
              <a:rPr lang="en-US" altLang="ja-JP" sz="8800" b="1" dirty="0"/>
            </a:br>
            <a:r>
              <a:rPr lang="ja-JP" altLang="en-US" sz="8800" b="1" dirty="0"/>
              <a:t>（</a:t>
            </a:r>
            <a:r>
              <a:rPr lang="en-US" altLang="ja-JP" sz="8800" b="1" dirty="0"/>
              <a:t>1999</a:t>
            </a:r>
            <a:r>
              <a:rPr lang="ja-JP" altLang="en-US" sz="8800" b="1" dirty="0"/>
              <a:t>年）</a:t>
            </a:r>
            <a:br>
              <a:rPr lang="en-US" altLang="ja-JP" sz="8800" b="1" dirty="0"/>
            </a:br>
            <a:r>
              <a:rPr lang="ja-JP" altLang="en-US" sz="8800" b="1" dirty="0"/>
              <a:t>時代背景は？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397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3F4442-BA98-5A3D-492F-B424FF60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2" y="651997"/>
            <a:ext cx="8649821" cy="571294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携帯電話の桁数が増えた</a:t>
            </a:r>
            <a:br>
              <a:rPr kumimoji="1" lang="en-US" altLang="ja-JP" dirty="0"/>
            </a:br>
            <a:br>
              <a:rPr kumimoji="1" lang="en-US" altLang="ja-JP" dirty="0"/>
            </a:br>
            <a:br>
              <a:rPr kumimoji="1" lang="en-US" altLang="ja-JP" dirty="0"/>
            </a:br>
            <a:r>
              <a:rPr lang="ja-JP" altLang="en-US" b="0" i="0" dirty="0">
                <a:solidFill>
                  <a:srgbClr val="4D5156"/>
                </a:solidFill>
                <a:effectLst/>
                <a:latin typeface="Google Sans"/>
              </a:rPr>
              <a:t>「</a:t>
            </a:r>
            <a:r>
              <a:rPr lang="ja-JP" altLang="en-US" b="0" i="0" dirty="0">
                <a:solidFill>
                  <a:srgbClr val="040C28"/>
                </a:solidFill>
                <a:effectLst/>
                <a:latin typeface="Google Sans"/>
              </a:rPr>
              <a:t>男女共同参画社会基本法</a:t>
            </a:r>
            <a:r>
              <a:rPr lang="ja-JP" altLang="en-US" b="0" i="0" dirty="0">
                <a:solidFill>
                  <a:srgbClr val="4D5156"/>
                </a:solidFill>
                <a:effectLst/>
                <a:latin typeface="Google Sans"/>
              </a:rPr>
              <a:t>」成立</a:t>
            </a:r>
            <a:br>
              <a:rPr lang="en-US" altLang="ja-JP" b="0" i="0" dirty="0">
                <a:solidFill>
                  <a:srgbClr val="4D5156"/>
                </a:solidFill>
                <a:effectLst/>
                <a:latin typeface="Google Sans"/>
              </a:rPr>
            </a:br>
            <a:br>
              <a:rPr lang="en-US" altLang="ja-JP" b="0" i="0" dirty="0">
                <a:solidFill>
                  <a:srgbClr val="4D5156"/>
                </a:solidFill>
                <a:effectLst/>
                <a:latin typeface="Google Sans"/>
              </a:rPr>
            </a:br>
            <a:r>
              <a:rPr lang="ja-JP" altLang="en-US" b="0" i="0" dirty="0">
                <a:solidFill>
                  <a:srgbClr val="4D5156"/>
                </a:solidFill>
                <a:effectLst/>
                <a:latin typeface="Google Sans"/>
              </a:rPr>
              <a:t>男女が平等に参画できる</a:t>
            </a:r>
            <a:br>
              <a:rPr lang="en-US" altLang="ja-JP" b="0" i="0" dirty="0">
                <a:solidFill>
                  <a:srgbClr val="4D5156"/>
                </a:solidFill>
                <a:effectLst/>
                <a:latin typeface="Google Sans"/>
              </a:rPr>
            </a:br>
            <a:r>
              <a:rPr lang="ja-JP" altLang="en-US" b="0" i="0" dirty="0">
                <a:solidFill>
                  <a:srgbClr val="4D5156"/>
                </a:solidFill>
                <a:effectLst/>
                <a:latin typeface="Google Sans"/>
              </a:rPr>
              <a:t>社会を目指す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227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863B9CA-9F1D-08E3-56C1-DBBB92F40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1" y="914400"/>
            <a:ext cx="4195435" cy="43360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FB7470C-F222-9862-2AA5-12FDE321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84" y="914400"/>
            <a:ext cx="4757416" cy="424030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AA2AC13-3FFF-6B02-49BF-CA489308EB1F}"/>
              </a:ext>
            </a:extLst>
          </p:cNvPr>
          <p:cNvSpPr txBox="1"/>
          <p:nvPr/>
        </p:nvSpPr>
        <p:spPr>
          <a:xfrm>
            <a:off x="753035" y="5576047"/>
            <a:ext cx="819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１９９９年　　　　　　　　２０２３年</a:t>
            </a:r>
          </a:p>
        </p:txBody>
      </p:sp>
    </p:spTree>
    <p:extLst>
      <p:ext uri="{BB962C8B-B14F-4D97-AF65-F5344CB8AC3E}">
        <p14:creationId xmlns:p14="http://schemas.microsoft.com/office/powerpoint/2010/main" val="402511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3BFF141-F0BF-D65A-1298-BE0D2DA81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7" y="431194"/>
            <a:ext cx="8921706" cy="3182471"/>
          </a:xfr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7753B9-0DBD-1465-2E5C-2F66EC00F2A8}"/>
              </a:ext>
            </a:extLst>
          </p:cNvPr>
          <p:cNvSpPr txBox="1"/>
          <p:nvPr/>
        </p:nvSpPr>
        <p:spPr>
          <a:xfrm>
            <a:off x="970292" y="3818077"/>
            <a:ext cx="2667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1999</a:t>
            </a:r>
            <a:r>
              <a:rPr lang="ja-JP" altLang="en-US" sz="3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年</a:t>
            </a:r>
            <a:endParaRPr lang="en-US" altLang="ja-JP" sz="32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altLang="zh-TW" sz="32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TW" sz="3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zh-TW" altLang="en-US" sz="3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億</a:t>
            </a:r>
            <a:r>
              <a:rPr lang="en-US" altLang="zh-TW" sz="3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2668</a:t>
            </a:r>
            <a:r>
              <a:rPr lang="zh-TW" altLang="en-US" sz="3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万</a:t>
            </a:r>
            <a:r>
              <a:rPr lang="ja-JP" altLang="en-US" sz="3200" dirty="0">
                <a:solidFill>
                  <a:srgbClr val="4D5156"/>
                </a:solidFill>
                <a:latin typeface="arial" panose="020B0604020202020204" pitchFamily="34" charset="0"/>
              </a:rPr>
              <a:t>人</a:t>
            </a:r>
            <a:r>
              <a:rPr lang="zh-TW" altLang="en-US" sz="3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endParaRPr kumimoji="1" lang="ja-JP" altLang="en-US" sz="3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17A53B-7242-1329-E92D-605D6891849D}"/>
              </a:ext>
            </a:extLst>
          </p:cNvPr>
          <p:cNvSpPr txBox="1"/>
          <p:nvPr/>
        </p:nvSpPr>
        <p:spPr>
          <a:xfrm>
            <a:off x="5213888" y="3818077"/>
            <a:ext cx="26677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0" i="0" dirty="0">
                <a:solidFill>
                  <a:srgbClr val="040C28"/>
                </a:solidFill>
                <a:effectLst/>
                <a:latin typeface="Google Sans"/>
              </a:rPr>
              <a:t>2023</a:t>
            </a:r>
            <a:r>
              <a:rPr lang="ja-JP" altLang="en-US" sz="3200" b="0" i="0" dirty="0">
                <a:solidFill>
                  <a:srgbClr val="040C28"/>
                </a:solidFill>
                <a:effectLst/>
                <a:latin typeface="Google Sans"/>
              </a:rPr>
              <a:t>年</a:t>
            </a:r>
            <a:endParaRPr lang="en-US" altLang="ja-JP" sz="3200" b="0" i="0" dirty="0">
              <a:solidFill>
                <a:srgbClr val="040C28"/>
              </a:solidFill>
              <a:effectLst/>
              <a:latin typeface="Google Sans"/>
            </a:endParaRPr>
          </a:p>
          <a:p>
            <a:endParaRPr lang="en-US" altLang="ja-JP" sz="3200" dirty="0">
              <a:solidFill>
                <a:srgbClr val="040C28"/>
              </a:solidFill>
              <a:latin typeface="Google Sans"/>
            </a:endParaRPr>
          </a:p>
          <a:p>
            <a:r>
              <a:rPr lang="ja-JP" altLang="en-US" sz="3200" b="0" i="0" dirty="0">
                <a:solidFill>
                  <a:srgbClr val="040C28"/>
                </a:solidFill>
                <a:effectLst/>
                <a:latin typeface="Google Sans"/>
              </a:rPr>
              <a:t>１億</a:t>
            </a:r>
            <a:r>
              <a:rPr lang="en-US" altLang="ja-JP" sz="3200" b="0" i="0" dirty="0">
                <a:solidFill>
                  <a:srgbClr val="040C28"/>
                </a:solidFill>
                <a:effectLst/>
                <a:latin typeface="Google Sans"/>
              </a:rPr>
              <a:t>2242</a:t>
            </a:r>
            <a:r>
              <a:rPr lang="ja-JP" altLang="en-US" sz="3200" b="0" i="0" dirty="0">
                <a:solidFill>
                  <a:srgbClr val="040C28"/>
                </a:solidFill>
                <a:effectLst/>
                <a:latin typeface="Google Sans"/>
              </a:rPr>
              <a:t>万人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4649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0DAAC-E1E1-703F-8DD7-A892C34E6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3FA609-EC2E-6FD7-E9E1-2E0A9A29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68942"/>
            <a:ext cx="8991600" cy="3657600"/>
          </a:xfrm>
        </p:spPr>
        <p:txBody>
          <a:bodyPr/>
          <a:lstStyle/>
          <a:p>
            <a:pPr algn="ctr"/>
            <a:r>
              <a:rPr kumimoji="1" lang="ja-JP" altLang="en-US" sz="8800" b="1" dirty="0"/>
              <a:t>２５年前と今</a:t>
            </a:r>
            <a:r>
              <a:rPr lang="ja-JP" altLang="en-US" sz="8800" b="1" dirty="0"/>
              <a:t>の</a:t>
            </a:r>
            <a:br>
              <a:rPr lang="en-US" altLang="ja-JP" sz="8800" b="1" dirty="0"/>
            </a:br>
            <a:r>
              <a:rPr lang="ja-JP" altLang="en-US" sz="8800" b="1" dirty="0"/>
              <a:t>時代背景は違う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CA89AEF3-A8FA-3662-BC7B-6623DAFC16F3}"/>
              </a:ext>
            </a:extLst>
          </p:cNvPr>
          <p:cNvSpPr txBox="1">
            <a:spLocks/>
          </p:cNvSpPr>
          <p:nvPr/>
        </p:nvSpPr>
        <p:spPr>
          <a:xfrm>
            <a:off x="76200" y="3693458"/>
            <a:ext cx="8991600" cy="2052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dirty="0"/>
              <a:t>25</a:t>
            </a:r>
            <a:r>
              <a:rPr lang="ja-JP" altLang="en-US" dirty="0"/>
              <a:t>年前と違わないもの</a:t>
            </a:r>
            <a:br>
              <a:rPr lang="en-US" altLang="ja-JP" dirty="0"/>
            </a:br>
            <a:r>
              <a:rPr lang="ja-JP" altLang="en-US" dirty="0"/>
              <a:t>（教育と）日本の社会</a:t>
            </a:r>
          </a:p>
        </p:txBody>
      </p:sp>
    </p:spTree>
    <p:extLst>
      <p:ext uri="{BB962C8B-B14F-4D97-AF65-F5344CB8AC3E}">
        <p14:creationId xmlns:p14="http://schemas.microsoft.com/office/powerpoint/2010/main" val="24807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883C0-110C-4326-DECF-AA6655F86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27359D1-5A5E-26CE-AC18-3120D93DD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98"/>
            <a:ext cx="9144000" cy="6715003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F190D98-7F9F-E760-CDF8-5B078C2E88E3}"/>
              </a:ext>
            </a:extLst>
          </p:cNvPr>
          <p:cNvSpPr/>
          <p:nvPr/>
        </p:nvSpPr>
        <p:spPr>
          <a:xfrm>
            <a:off x="170330" y="5853953"/>
            <a:ext cx="8731624" cy="93254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83FF7F-9332-8AD8-AB03-270A979CF6B9}"/>
              </a:ext>
            </a:extLst>
          </p:cNvPr>
          <p:cNvSpPr txBox="1"/>
          <p:nvPr/>
        </p:nvSpPr>
        <p:spPr>
          <a:xfrm>
            <a:off x="1733162" y="2951945"/>
            <a:ext cx="4852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平成１１年　西暦１９９９年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800" b="1" dirty="0">
                <a:solidFill>
                  <a:srgbClr val="FF0000"/>
                </a:solidFill>
              </a:rPr>
              <a:t>２５年前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1162</TotalTime>
  <Words>585</Words>
  <Application>Microsoft Office PowerPoint</Application>
  <PresentationFormat>画面に合わせる (4:3)</PresentationFormat>
  <Paragraphs>50</Paragraphs>
  <Slides>26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3" baseType="lpstr">
      <vt:lpstr>Google Sans</vt:lpstr>
      <vt:lpstr>游ゴシック</vt:lpstr>
      <vt:lpstr>Arial</vt:lpstr>
      <vt:lpstr>Arial</vt:lpstr>
      <vt:lpstr>Calibri</vt:lpstr>
      <vt:lpstr>Calibri Light</vt:lpstr>
      <vt:lpstr>Office テーマ</vt:lpstr>
      <vt:lpstr>幸せになるための教育を実現するために</vt:lpstr>
      <vt:lpstr>キャリア教育　いつ始まった？</vt:lpstr>
      <vt:lpstr>PowerPoint プレゼンテーション</vt:lpstr>
      <vt:lpstr>２５年前の （1999年） 時代背景は？  </vt:lpstr>
      <vt:lpstr>携帯電話の桁数が増えた   「男女共同参画社会基本法」成立  男女が平等に参画できる 社会を目指す  </vt:lpstr>
      <vt:lpstr>PowerPoint プレゼンテーション</vt:lpstr>
      <vt:lpstr>PowerPoint プレゼンテーション</vt:lpstr>
      <vt:lpstr>２５年前と今の 時代背景は違う </vt:lpstr>
      <vt:lpstr>PowerPoint プレゼンテーション</vt:lpstr>
      <vt:lpstr>２５年前に提唱され始めた 教育について、 キャリア教育の在り方も変化はしている</vt:lpstr>
      <vt:lpstr>２月初旬 学校運営評議会 でのこと　</vt:lpstr>
      <vt:lpstr>PowerPoint プレゼンテーション</vt:lpstr>
      <vt:lpstr>PowerPoint プレゼンテーション</vt:lpstr>
      <vt:lpstr>キャリアパスポートについて 聞いてみた</vt:lpstr>
      <vt:lpstr>あの授業が一番いやだ</vt:lpstr>
      <vt:lpstr>PowerPoint プレゼンテーション</vt:lpstr>
      <vt:lpstr>将来のありかた 幸せになること  なんて、誰にもわからない</vt:lpstr>
      <vt:lpstr>表面的な変化でなく、  手法的な変化でなく、  先生も子供の幸せになる という願望をもってもらえるようにすることに もっと務めることが大事 </vt:lpstr>
      <vt:lpstr>だからこそ、 「幸せになるための教育」 をみんな（各学校、各教員）が主体的に自由に考え、 進めていってほしい </vt:lpstr>
      <vt:lpstr>どうしたら本気に？ どうしたら、具体的に？ どうしたら、変化できる？</vt:lpstr>
      <vt:lpstr>国</vt:lpstr>
      <vt:lpstr>寛容的でないのは自分たち？  できる理由を探して、 みんな当事者として、 取り組んでいくことが必要  大人がまずは取り組めば 子供も未来も変わるのでは</vt:lpstr>
      <vt:lpstr>だからこそ、 「幸せになるための教育」 をみんな（各学校、各教員）が主体的に自由に考え、 進めていってほしい </vt:lpstr>
      <vt:lpstr>そして 「幸せになるための教育」　　　を実現する環境整備に 努めていってほしい</vt:lpstr>
      <vt:lpstr>教育大綱について  まずはみんなで話しあおう  議論や言葉、手法でなく、 どうやったらみんなが よりより教育と社会実現が 実現できるように取り組んで いけるるように</vt:lpstr>
      <vt:lpstr>もっと、自由に  もっと、なりたい自分になれるように  もっと、人や社会の役に立てるように  もっと、みんながやりたい教育が実現 できるように  もっと、より良い社会がつくれるように  もっと、幸せを感じれるように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幸せになるための教育を実現するために</dc:title>
  <dc:creator>内田 敦士</dc:creator>
  <cp:lastModifiedBy>内田 敦士</cp:lastModifiedBy>
  <cp:revision>3</cp:revision>
  <dcterms:created xsi:type="dcterms:W3CDTF">2024-02-28T00:24:34Z</dcterms:created>
  <dcterms:modified xsi:type="dcterms:W3CDTF">2024-04-02T05:31:10Z</dcterms:modified>
</cp:coreProperties>
</file>