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
  </p:notesMasterIdLst>
  <p:handoutMasterIdLst>
    <p:handoutMasterId r:id="rId5"/>
  </p:handoutMasterIdLst>
  <p:sldIdLst>
    <p:sldId id="257" r:id="rId2"/>
    <p:sldId id="258" r:id="rId3"/>
  </p:sldIdLst>
  <p:sldSz cx="15119350" cy="1069181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userDrawn="1">
          <p15:clr>
            <a:srgbClr val="A4A3A4"/>
          </p15:clr>
        </p15:guide>
        <p15:guide id="2" pos="47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FF0000"/>
    <a:srgbClr val="F5AE83"/>
    <a:srgbClr val="F49484"/>
    <a:srgbClr val="F48484"/>
    <a:srgbClr val="F7FEFF"/>
    <a:srgbClr val="F0FDFE"/>
    <a:srgbClr val="D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4660"/>
  </p:normalViewPr>
  <p:slideViewPr>
    <p:cSldViewPr snapToGrid="0">
      <p:cViewPr varScale="1">
        <p:scale>
          <a:sx n="56" d="100"/>
          <a:sy n="56" d="100"/>
        </p:scale>
        <p:origin x="900" y="-120"/>
      </p:cViewPr>
      <p:guideLst>
        <p:guide orient="horz" pos="3369"/>
        <p:guide pos="4785"/>
      </p:guideLst>
    </p:cSldViewPr>
  </p:slideViewPr>
  <p:notesTextViewPr>
    <p:cViewPr>
      <p:scale>
        <a:sx n="1" d="1"/>
        <a:sy n="1" d="1"/>
      </p:scale>
      <p:origin x="0" y="0"/>
    </p:cViewPr>
  </p:notesTextViewPr>
  <p:notesViewPr>
    <p:cSldViewPr snapToGrid="0">
      <p:cViewPr varScale="1">
        <p:scale>
          <a:sx n="87" d="100"/>
          <a:sy n="87" d="100"/>
        </p:scale>
        <p:origin x="15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4307045" cy="341542"/>
          </a:xfrm>
          <a:prstGeom prst="rect">
            <a:avLst/>
          </a:prstGeom>
        </p:spPr>
        <p:txBody>
          <a:bodyPr vert="horz" lIns="91786" tIns="45893" rIns="91786" bIns="458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4" y="5"/>
            <a:ext cx="4307045" cy="341542"/>
          </a:xfrm>
          <a:prstGeom prst="rect">
            <a:avLst/>
          </a:prstGeom>
        </p:spPr>
        <p:txBody>
          <a:bodyPr vert="horz" lIns="91786" tIns="45893" rIns="91786" bIns="45893" rtlCol="0"/>
          <a:lstStyle>
            <a:lvl1pPr algn="r">
              <a:defRPr sz="1200"/>
            </a:lvl1pPr>
          </a:lstStyle>
          <a:p>
            <a:fld id="{B727DEE8-B34B-472F-8D83-4C68E609E830}" type="datetimeFigureOut">
              <a:rPr kumimoji="1" lang="ja-JP" altLang="en-US" smtClean="0"/>
              <a:t>2023/7/13</a:t>
            </a:fld>
            <a:endParaRPr kumimoji="1" lang="ja-JP" altLang="en-US"/>
          </a:p>
        </p:txBody>
      </p:sp>
      <p:sp>
        <p:nvSpPr>
          <p:cNvPr id="4" name="フッター プレースホルダー 3"/>
          <p:cNvSpPr>
            <a:spLocks noGrp="1"/>
          </p:cNvSpPr>
          <p:nvPr>
            <p:ph type="ftr" sz="quarter" idx="2"/>
          </p:nvPr>
        </p:nvSpPr>
        <p:spPr>
          <a:xfrm>
            <a:off x="3" y="6465665"/>
            <a:ext cx="4307045" cy="341541"/>
          </a:xfrm>
          <a:prstGeom prst="rect">
            <a:avLst/>
          </a:prstGeom>
        </p:spPr>
        <p:txBody>
          <a:bodyPr vert="horz" lIns="91786" tIns="45893" rIns="91786" bIns="458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4" y="6465665"/>
            <a:ext cx="4307045" cy="341541"/>
          </a:xfrm>
          <a:prstGeom prst="rect">
            <a:avLst/>
          </a:prstGeom>
        </p:spPr>
        <p:txBody>
          <a:bodyPr vert="horz" lIns="91786" tIns="45893" rIns="91786" bIns="45893" rtlCol="0" anchor="b"/>
          <a:lstStyle>
            <a:lvl1pPr algn="r">
              <a:defRPr sz="1200"/>
            </a:lvl1pPr>
          </a:lstStyle>
          <a:p>
            <a:fld id="{2DA6ED91-5FC5-44B4-BE89-8478D9B1BF55}" type="slidenum">
              <a:rPr kumimoji="1" lang="ja-JP" altLang="en-US" smtClean="0"/>
              <a:t>‹#›</a:t>
            </a:fld>
            <a:endParaRPr kumimoji="1" lang="ja-JP" altLang="en-US"/>
          </a:p>
        </p:txBody>
      </p:sp>
    </p:spTree>
    <p:extLst>
      <p:ext uri="{BB962C8B-B14F-4D97-AF65-F5344CB8AC3E}">
        <p14:creationId xmlns:p14="http://schemas.microsoft.com/office/powerpoint/2010/main" val="3009677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4307045" cy="341542"/>
          </a:xfrm>
          <a:prstGeom prst="rect">
            <a:avLst/>
          </a:prstGeom>
        </p:spPr>
        <p:txBody>
          <a:bodyPr vert="horz" lIns="91786" tIns="45893" rIns="91786" bIns="458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5"/>
            <a:ext cx="4307045" cy="341542"/>
          </a:xfrm>
          <a:prstGeom prst="rect">
            <a:avLst/>
          </a:prstGeom>
        </p:spPr>
        <p:txBody>
          <a:bodyPr vert="horz" lIns="91786" tIns="45893" rIns="91786" bIns="45893" rtlCol="0"/>
          <a:lstStyle>
            <a:lvl1pPr algn="r">
              <a:defRPr sz="1200"/>
            </a:lvl1pPr>
          </a:lstStyle>
          <a:p>
            <a:fld id="{DBA42515-AE7C-484F-84A1-97486A5DC5ED}" type="datetimeFigureOut">
              <a:rPr kumimoji="1" lang="ja-JP" altLang="en-US" smtClean="0"/>
              <a:t>2023/7/13</a:t>
            </a:fld>
            <a:endParaRPr kumimoji="1" lang="ja-JP" altLang="en-US"/>
          </a:p>
        </p:txBody>
      </p:sp>
      <p:sp>
        <p:nvSpPr>
          <p:cNvPr id="4" name="スライド イメージ プレースホルダー 3"/>
          <p:cNvSpPr>
            <a:spLocks noGrp="1" noRot="1" noChangeAspect="1"/>
          </p:cNvSpPr>
          <p:nvPr>
            <p:ph type="sldImg" idx="2"/>
          </p:nvPr>
        </p:nvSpPr>
        <p:spPr>
          <a:xfrm>
            <a:off x="3344863" y="850900"/>
            <a:ext cx="3249612" cy="2297113"/>
          </a:xfrm>
          <a:prstGeom prst="rect">
            <a:avLst/>
          </a:prstGeom>
          <a:noFill/>
          <a:ln w="12700">
            <a:solidFill>
              <a:prstClr val="black"/>
            </a:solidFill>
          </a:ln>
        </p:spPr>
        <p:txBody>
          <a:bodyPr vert="horz" lIns="91786" tIns="45893" rIns="91786" bIns="45893" rtlCol="0" anchor="ctr"/>
          <a:lstStyle/>
          <a:p>
            <a:endParaRPr lang="ja-JP" altLang="en-US"/>
          </a:p>
        </p:txBody>
      </p:sp>
      <p:sp>
        <p:nvSpPr>
          <p:cNvPr id="5" name="ノート プレースホルダー 4"/>
          <p:cNvSpPr>
            <a:spLocks noGrp="1"/>
          </p:cNvSpPr>
          <p:nvPr>
            <p:ph type="body" sz="quarter" idx="3"/>
          </p:nvPr>
        </p:nvSpPr>
        <p:spPr>
          <a:xfrm>
            <a:off x="993935" y="3275968"/>
            <a:ext cx="7951470" cy="2680336"/>
          </a:xfrm>
          <a:prstGeom prst="rect">
            <a:avLst/>
          </a:prstGeom>
        </p:spPr>
        <p:txBody>
          <a:bodyPr vert="horz" lIns="91786" tIns="45893" rIns="91786" bIns="458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6465665"/>
            <a:ext cx="4307045" cy="341541"/>
          </a:xfrm>
          <a:prstGeom prst="rect">
            <a:avLst/>
          </a:prstGeom>
        </p:spPr>
        <p:txBody>
          <a:bodyPr vert="horz" lIns="91786" tIns="45893" rIns="91786" bIns="458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5"/>
            <a:ext cx="4307045" cy="341541"/>
          </a:xfrm>
          <a:prstGeom prst="rect">
            <a:avLst/>
          </a:prstGeom>
        </p:spPr>
        <p:txBody>
          <a:bodyPr vert="horz" lIns="91786" tIns="45893" rIns="91786" bIns="45893" rtlCol="0" anchor="b"/>
          <a:lstStyle>
            <a:lvl1pPr algn="r">
              <a:defRPr sz="1200"/>
            </a:lvl1pPr>
          </a:lstStyle>
          <a:p>
            <a:fld id="{33F134B0-0E0F-4CB8-9610-B64175A6B681}" type="slidenum">
              <a:rPr kumimoji="1" lang="ja-JP" altLang="en-US" smtClean="0"/>
              <a:t>‹#›</a:t>
            </a:fld>
            <a:endParaRPr kumimoji="1" lang="ja-JP" altLang="en-US"/>
          </a:p>
        </p:txBody>
      </p:sp>
    </p:spTree>
    <p:extLst>
      <p:ext uri="{BB962C8B-B14F-4D97-AF65-F5344CB8AC3E}">
        <p14:creationId xmlns:p14="http://schemas.microsoft.com/office/powerpoint/2010/main" val="2892434290"/>
      </p:ext>
    </p:extLst>
  </p:cSld>
  <p:clrMap bg1="lt1" tx1="dk1" bg2="lt2" tx2="dk2" accent1="accent1" accent2="accent2" accent3="accent3" accent4="accent4" accent5="accent5" accent6="accent6" hlink="hlink" folHlink="folHlink"/>
  <p:notesStyle>
    <a:lvl1pPr marL="0" algn="l" defTabSz="1472515" rtl="0" eaLnBrk="1" latinLnBrk="0" hangingPunct="1">
      <a:defRPr kumimoji="1" sz="1932" kern="1200">
        <a:solidFill>
          <a:schemeClr val="tx1"/>
        </a:solidFill>
        <a:latin typeface="+mn-lt"/>
        <a:ea typeface="+mn-ea"/>
        <a:cs typeface="+mn-cs"/>
      </a:defRPr>
    </a:lvl1pPr>
    <a:lvl2pPr marL="736256" algn="l" defTabSz="1472515" rtl="0" eaLnBrk="1" latinLnBrk="0" hangingPunct="1">
      <a:defRPr kumimoji="1" sz="1932" kern="1200">
        <a:solidFill>
          <a:schemeClr val="tx1"/>
        </a:solidFill>
        <a:latin typeface="+mn-lt"/>
        <a:ea typeface="+mn-ea"/>
        <a:cs typeface="+mn-cs"/>
      </a:defRPr>
    </a:lvl2pPr>
    <a:lvl3pPr marL="1472515" algn="l" defTabSz="1472515" rtl="0" eaLnBrk="1" latinLnBrk="0" hangingPunct="1">
      <a:defRPr kumimoji="1" sz="1932" kern="1200">
        <a:solidFill>
          <a:schemeClr val="tx1"/>
        </a:solidFill>
        <a:latin typeface="+mn-lt"/>
        <a:ea typeface="+mn-ea"/>
        <a:cs typeface="+mn-cs"/>
      </a:defRPr>
    </a:lvl3pPr>
    <a:lvl4pPr marL="2208771" algn="l" defTabSz="1472515" rtl="0" eaLnBrk="1" latinLnBrk="0" hangingPunct="1">
      <a:defRPr kumimoji="1" sz="1932" kern="1200">
        <a:solidFill>
          <a:schemeClr val="tx1"/>
        </a:solidFill>
        <a:latin typeface="+mn-lt"/>
        <a:ea typeface="+mn-ea"/>
        <a:cs typeface="+mn-cs"/>
      </a:defRPr>
    </a:lvl4pPr>
    <a:lvl5pPr marL="2945028" algn="l" defTabSz="1472515" rtl="0" eaLnBrk="1" latinLnBrk="0" hangingPunct="1">
      <a:defRPr kumimoji="1" sz="1932" kern="1200">
        <a:solidFill>
          <a:schemeClr val="tx1"/>
        </a:solidFill>
        <a:latin typeface="+mn-lt"/>
        <a:ea typeface="+mn-ea"/>
        <a:cs typeface="+mn-cs"/>
      </a:defRPr>
    </a:lvl5pPr>
    <a:lvl6pPr marL="3681286" algn="l" defTabSz="1472515" rtl="0" eaLnBrk="1" latinLnBrk="0" hangingPunct="1">
      <a:defRPr kumimoji="1" sz="1932" kern="1200">
        <a:solidFill>
          <a:schemeClr val="tx1"/>
        </a:solidFill>
        <a:latin typeface="+mn-lt"/>
        <a:ea typeface="+mn-ea"/>
        <a:cs typeface="+mn-cs"/>
      </a:defRPr>
    </a:lvl6pPr>
    <a:lvl7pPr marL="4417542" algn="l" defTabSz="1472515" rtl="0" eaLnBrk="1" latinLnBrk="0" hangingPunct="1">
      <a:defRPr kumimoji="1" sz="1932" kern="1200">
        <a:solidFill>
          <a:schemeClr val="tx1"/>
        </a:solidFill>
        <a:latin typeface="+mn-lt"/>
        <a:ea typeface="+mn-ea"/>
        <a:cs typeface="+mn-cs"/>
      </a:defRPr>
    </a:lvl7pPr>
    <a:lvl8pPr marL="5153800" algn="l" defTabSz="1472515" rtl="0" eaLnBrk="1" latinLnBrk="0" hangingPunct="1">
      <a:defRPr kumimoji="1" sz="1932" kern="1200">
        <a:solidFill>
          <a:schemeClr val="tx1"/>
        </a:solidFill>
        <a:latin typeface="+mn-lt"/>
        <a:ea typeface="+mn-ea"/>
        <a:cs typeface="+mn-cs"/>
      </a:defRPr>
    </a:lvl8pPr>
    <a:lvl9pPr marL="5890056" algn="l" defTabSz="1472515" rtl="0" eaLnBrk="1" latinLnBrk="0" hangingPunct="1">
      <a:defRPr kumimoji="1" sz="193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196160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89626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17720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395096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87249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58440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6417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173930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09850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171168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C55818-920C-4CE1-9154-38FD8D7F93B2}" type="datetimeFigureOut">
              <a:rPr kumimoji="1" lang="ja-JP" altLang="en-US" smtClean="0"/>
              <a:t>2023/7/13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40763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FCC55818-920C-4CE1-9154-38FD8D7F93B2}" type="datetimeFigureOut">
              <a:rPr kumimoji="1" lang="ja-JP" altLang="en-US" smtClean="0"/>
              <a:t>2023/7/13</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E272A92-7828-4FA1-BC81-46E6138DB048}" type="slidenum">
              <a:rPr kumimoji="1" lang="ja-JP" altLang="en-US" smtClean="0"/>
              <a:t>‹#›</a:t>
            </a:fld>
            <a:endParaRPr kumimoji="1" lang="ja-JP" altLang="en-US"/>
          </a:p>
        </p:txBody>
      </p:sp>
    </p:spTree>
    <p:extLst>
      <p:ext uri="{BB962C8B-B14F-4D97-AF65-F5344CB8AC3E}">
        <p14:creationId xmlns:p14="http://schemas.microsoft.com/office/powerpoint/2010/main" val="21984849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91556" y="0"/>
            <a:ext cx="15027794" cy="10691813"/>
          </a:xfrm>
          <a:prstGeom prst="rect">
            <a:avLst/>
          </a:prstGeom>
          <a:gradFill flip="none" rotWithShape="0">
            <a:gsLst>
              <a:gs pos="0">
                <a:srgbClr val="F7FE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785" tIns="69393" rIns="138785" bIns="69393" numCol="1" spcCol="0" rtlCol="0" fromWordArt="0" anchor="ctr" anchorCtr="0" forceAA="0" compatLnSpc="1">
            <a:prstTxWarp prst="textNoShape">
              <a:avLst/>
            </a:prstTxWarp>
            <a:noAutofit/>
          </a:bodyPr>
          <a:lstStyle/>
          <a:p>
            <a:pPr algn="ctr"/>
            <a:endParaRPr kumimoji="1" lang="ja-JP" altLang="en-US" sz="3079"/>
          </a:p>
        </p:txBody>
      </p:sp>
      <p:sp>
        <p:nvSpPr>
          <p:cNvPr id="8" name="テキスト ボックス 5"/>
          <p:cNvSpPr txBox="1"/>
          <p:nvPr/>
        </p:nvSpPr>
        <p:spPr>
          <a:xfrm>
            <a:off x="8443404" y="7742896"/>
            <a:ext cx="6333883" cy="121264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10" dirty="0">
                <a:latin typeface="HG丸ｺﾞｼｯｸM-PRO" panose="020F0600000000000000" pitchFamily="50" charset="-128"/>
                <a:ea typeface="HG丸ｺﾞｼｯｸM-PRO" panose="020F0600000000000000" pitchFamily="50" charset="-128"/>
              </a:rPr>
              <a:t>・　防災訓練や地域パトロール、高齢世帯への支援等を</a:t>
            </a:r>
            <a:r>
              <a:rPr kumimoji="1" lang="ja-JP" altLang="en-US" sz="1810" dirty="0" smtClean="0">
                <a:latin typeface="HG丸ｺﾞｼｯｸM-PRO" panose="020F0600000000000000" pitchFamily="50" charset="-128"/>
                <a:ea typeface="HG丸ｺﾞｼｯｸM-PRO" panose="020F0600000000000000" pitchFamily="50" charset="-128"/>
              </a:rPr>
              <a:t>町</a:t>
            </a:r>
            <a:endParaRPr kumimoji="1" lang="en-US" altLang="ja-JP" sz="1810" dirty="0" smtClean="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a:t>
            </a:r>
            <a:r>
              <a:rPr kumimoji="1" lang="ja-JP" altLang="en-US" sz="1810" dirty="0" smtClean="0">
                <a:latin typeface="HG丸ｺﾞｼｯｸM-PRO" panose="020F0600000000000000" pitchFamily="50" charset="-128"/>
                <a:ea typeface="HG丸ｺﾞｼｯｸM-PRO" panose="020F0600000000000000" pitchFamily="50" charset="-128"/>
              </a:rPr>
              <a:t>の各団体</a:t>
            </a:r>
            <a:r>
              <a:rPr kumimoji="1" lang="ja-JP" altLang="en-US" sz="1810" dirty="0">
                <a:latin typeface="HG丸ｺﾞｼｯｸM-PRO" panose="020F0600000000000000" pitchFamily="50" charset="-128"/>
                <a:ea typeface="HG丸ｺﾞｼｯｸM-PRO" panose="020F0600000000000000" pitchFamily="50" charset="-128"/>
              </a:rPr>
              <a:t>が連携しながら継続して実施します。</a:t>
            </a:r>
            <a:endParaRPr kumimoji="1" lang="en-US" altLang="ja-JP" sz="1810" dirty="0">
              <a:latin typeface="HG丸ｺﾞｼｯｸM-PRO" panose="020F0600000000000000" pitchFamily="50" charset="-128"/>
              <a:ea typeface="HG丸ｺﾞｼｯｸM-PRO" panose="020F0600000000000000" pitchFamily="50" charset="-128"/>
            </a:endParaRPr>
          </a:p>
          <a:p>
            <a:endParaRPr kumimoji="1" lang="en-US" altLang="ja-JP" sz="1810" dirty="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地域住民で協力して仲町通りの無電柱化を目指します。</a:t>
            </a:r>
            <a:endParaRPr kumimoji="1" lang="en-US" altLang="ja-JP" sz="1810" dirty="0">
              <a:latin typeface="HG丸ｺﾞｼｯｸM-PRO" panose="020F0600000000000000" pitchFamily="50" charset="-128"/>
              <a:ea typeface="HG丸ｺﾞｼｯｸM-PRO" panose="020F0600000000000000" pitchFamily="50" charset="-128"/>
            </a:endParaRPr>
          </a:p>
        </p:txBody>
      </p:sp>
      <p:sp>
        <p:nvSpPr>
          <p:cNvPr id="9" name="テキスト ボックス 6"/>
          <p:cNvSpPr txBox="1"/>
          <p:nvPr/>
        </p:nvSpPr>
        <p:spPr>
          <a:xfrm>
            <a:off x="437673" y="458770"/>
            <a:ext cx="6765525" cy="138948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Ⅰ</a:t>
            </a:r>
            <a:r>
              <a:rPr kumimoji="1" lang="ja-JP" altLang="en-US"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小江戸の香りのただよう まち</a:t>
            </a:r>
            <a:endParaRPr kumimoji="1" lang="en-US" altLang="ja-JP"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007" b="1" u="sng"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2007" u="sng" dirty="0" smtClean="0">
                <a:solidFill>
                  <a:sysClr val="windowText" lastClr="000000"/>
                </a:solidFill>
                <a:latin typeface="HG丸ｺﾞｼｯｸM-PRO" panose="020F0600000000000000" pitchFamily="50" charset="-128"/>
                <a:ea typeface="HG丸ｺﾞｼｯｸM-PRO" panose="020F0600000000000000" pitchFamily="50" charset="-128"/>
              </a:rPr>
              <a:t>かつて酒造りと江戸</a:t>
            </a:r>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との交流に</a:t>
            </a:r>
            <a:r>
              <a:rPr kumimoji="1" lang="ja-JP" altLang="en-US" sz="2007" u="sng" dirty="0" smtClean="0">
                <a:solidFill>
                  <a:sysClr val="windowText" lastClr="000000"/>
                </a:solidFill>
                <a:latin typeface="HG丸ｺﾞｼｯｸM-PRO" panose="020F0600000000000000" pitchFamily="50" charset="-128"/>
                <a:ea typeface="HG丸ｺﾞｼｯｸM-PRO" panose="020F0600000000000000" pitchFamily="50" charset="-128"/>
              </a:rPr>
              <a:t>より栄え、小江戸と呼ばれた町。その</a:t>
            </a:r>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風情を守ります。</a:t>
            </a:r>
          </a:p>
        </p:txBody>
      </p:sp>
      <p:sp>
        <p:nvSpPr>
          <p:cNvPr id="10" name="テキスト ボックス 7"/>
          <p:cNvSpPr txBox="1"/>
          <p:nvPr/>
        </p:nvSpPr>
        <p:spPr>
          <a:xfrm>
            <a:off x="406122" y="6132643"/>
            <a:ext cx="5404402" cy="138974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Ⅱ</a:t>
            </a:r>
            <a:r>
              <a:rPr kumimoji="1" lang="ja-JP" altLang="en-US"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子どもたちがのびのび育つ まち</a:t>
            </a:r>
            <a:endParaRPr kumimoji="1" lang="en-US" altLang="ja-JP" sz="240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007"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町のみんなで一緒に楽しみ、子どもたち</a:t>
            </a:r>
            <a:endParaRPr kumimoji="1" lang="en-US" altLang="ja-JP" sz="2007" u="sng"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をのびのび育てます。</a:t>
            </a:r>
          </a:p>
        </p:txBody>
      </p:sp>
      <p:sp>
        <p:nvSpPr>
          <p:cNvPr id="11" name="テキスト ボックス 8"/>
          <p:cNvSpPr txBox="1"/>
          <p:nvPr/>
        </p:nvSpPr>
        <p:spPr>
          <a:xfrm>
            <a:off x="8443404" y="454833"/>
            <a:ext cx="6415462" cy="139256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Ⅲ</a:t>
            </a:r>
            <a:r>
              <a:rPr kumimoji="1" lang="ja-JP" altLang="en-US"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伝統と新しい風が出</a:t>
            </a:r>
            <a:r>
              <a:rPr kumimoji="1" lang="ja-JP" altLang="en-US" sz="2428" b="1" dirty="0" smtClean="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逢う活力ある </a:t>
            </a:r>
            <a:r>
              <a:rPr kumimoji="1" lang="ja-JP" altLang="en-US"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まち</a:t>
            </a:r>
            <a:endParaRPr kumimoji="1" lang="en-US" altLang="ja-JP" sz="3211"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007" u="sng"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伝統を</a:t>
            </a:r>
            <a:r>
              <a:rPr kumimoji="1" lang="ja-JP" altLang="en-US" sz="2007" u="sng" dirty="0" smtClean="0">
                <a:solidFill>
                  <a:sysClr val="windowText" lastClr="000000"/>
                </a:solidFill>
                <a:latin typeface="HG丸ｺﾞｼｯｸM-PRO" panose="020F0600000000000000" pitchFamily="50" charset="-128"/>
                <a:ea typeface="HG丸ｺﾞｼｯｸM-PRO" panose="020F0600000000000000" pitchFamily="50" charset="-128"/>
              </a:rPr>
              <a:t>守りつつも、</a:t>
            </a:r>
            <a:r>
              <a:rPr kumimoji="1" lang="ja-JP" altLang="en-US" sz="2007" u="sng" dirty="0">
                <a:solidFill>
                  <a:sysClr val="windowText" lastClr="000000"/>
                </a:solidFill>
                <a:latin typeface="HG丸ｺﾞｼｯｸM-PRO" panose="020F0600000000000000" pitchFamily="50" charset="-128"/>
                <a:ea typeface="HG丸ｺﾞｼｯｸM-PRO" panose="020F0600000000000000" pitchFamily="50" charset="-128"/>
              </a:rPr>
              <a:t>新しさを受け入れることで、町をより元気にします。</a:t>
            </a:r>
          </a:p>
        </p:txBody>
      </p:sp>
      <p:sp>
        <p:nvSpPr>
          <p:cNvPr id="12" name="テキスト ボックス 9"/>
          <p:cNvSpPr txBox="1"/>
          <p:nvPr/>
        </p:nvSpPr>
        <p:spPr>
          <a:xfrm>
            <a:off x="8399183" y="6127758"/>
            <a:ext cx="6378104" cy="13928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Ⅳ</a:t>
            </a:r>
            <a:r>
              <a:rPr kumimoji="1" lang="ja-JP" altLang="en-US"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誰もが安心できる まち</a:t>
            </a:r>
            <a:endParaRPr kumimoji="1" lang="en-US" altLang="ja-JP"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007" b="1" u="sng"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7" u="sng" dirty="0">
                <a:latin typeface="HG丸ｺﾞｼｯｸM-PRO" panose="020F0600000000000000" pitchFamily="50" charset="-128"/>
                <a:ea typeface="HG丸ｺﾞｼｯｸM-PRO" panose="020F0600000000000000" pitchFamily="50" charset="-128"/>
              </a:rPr>
              <a:t>災害に強いまちづくりのために、みんなで安心、安全に暮らせる</a:t>
            </a:r>
            <a:r>
              <a:rPr kumimoji="1" lang="ja-JP" altLang="en-US" sz="2007" u="sng" dirty="0" smtClean="0">
                <a:latin typeface="HG丸ｺﾞｼｯｸM-PRO" panose="020F0600000000000000" pitchFamily="50" charset="-128"/>
                <a:ea typeface="HG丸ｺﾞｼｯｸM-PRO" panose="020F0600000000000000" pitchFamily="50" charset="-128"/>
              </a:rPr>
              <a:t>町を</a:t>
            </a:r>
            <a:r>
              <a:rPr kumimoji="1" lang="ja-JP" altLang="en-US" sz="2007" u="sng" dirty="0">
                <a:latin typeface="HG丸ｺﾞｼｯｸM-PRO" panose="020F0600000000000000" pitchFamily="50" charset="-128"/>
                <a:ea typeface="HG丸ｺﾞｼｯｸM-PRO" panose="020F0600000000000000" pitchFamily="50" charset="-128"/>
              </a:rPr>
              <a:t>目指します。</a:t>
            </a:r>
            <a:endParaRPr kumimoji="1" lang="ja-JP" altLang="en-US" sz="2428" b="1" dirty="0">
              <a:solidFill>
                <a:sysClr val="windowText" lastClr="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3" name="テキスト ボックス 10"/>
          <p:cNvSpPr txBox="1"/>
          <p:nvPr/>
        </p:nvSpPr>
        <p:spPr>
          <a:xfrm>
            <a:off x="437673" y="7742896"/>
            <a:ext cx="4737064" cy="232204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387787">
              <a:defRPr/>
            </a:pPr>
            <a:r>
              <a:rPr kumimoji="1" lang="ja-JP" altLang="en-US" sz="1806" dirty="0">
                <a:solidFill>
                  <a:sysClr val="windowText" lastClr="000000"/>
                </a:solidFill>
                <a:latin typeface="HG丸ｺﾞｼｯｸM-PRO" panose="020F0600000000000000" pitchFamily="50" charset="-128"/>
                <a:ea typeface="HG丸ｺﾞｼｯｸM-PRO" panose="020F0600000000000000" pitchFamily="50" charset="-128"/>
              </a:rPr>
              <a:t>・　祭りを通じ、世代間や地域の絆を深め</a:t>
            </a:r>
            <a:endParaRPr kumimoji="1" lang="en-US" altLang="ja-JP" sz="1806" dirty="0">
              <a:solidFill>
                <a:sysClr val="windowText" lastClr="000000"/>
              </a:solidFill>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solidFill>
                  <a:sysClr val="windowText" lastClr="000000"/>
                </a:solidFill>
                <a:latin typeface="HG丸ｺﾞｼｯｸM-PRO" panose="020F0600000000000000" pitchFamily="50" charset="-128"/>
                <a:ea typeface="HG丸ｺﾞｼｯｸM-PRO" panose="020F0600000000000000" pitchFamily="50" charset="-128"/>
              </a:rPr>
              <a:t>　ます。</a:t>
            </a:r>
            <a:endParaRPr kumimoji="1" lang="en-US" altLang="ja-JP" sz="1806" dirty="0">
              <a:solidFill>
                <a:sysClr val="windowText" lastClr="000000"/>
              </a:solidFill>
              <a:latin typeface="HG丸ｺﾞｼｯｸM-PRO" panose="020F0600000000000000" pitchFamily="50" charset="-128"/>
              <a:ea typeface="HG丸ｺﾞｼｯｸM-PRO" panose="020F0600000000000000" pitchFamily="50" charset="-128"/>
            </a:endParaRPr>
          </a:p>
          <a:p>
            <a:pPr defTabSz="1387787">
              <a:defRPr/>
            </a:pPr>
            <a:endParaRPr kumimoji="1" lang="en-US" altLang="ja-JP" sz="1806" dirty="0">
              <a:solidFill>
                <a:sysClr val="windowText" lastClr="000000"/>
              </a:solidFill>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solidFill>
                  <a:sysClr val="windowText" lastClr="000000"/>
                </a:solidFill>
                <a:latin typeface="HG丸ｺﾞｼｯｸM-PRO" panose="020F0600000000000000" pitchFamily="50" charset="-128"/>
                <a:ea typeface="HG丸ｺﾞｼｯｸM-PRO" panose="020F0600000000000000" pitchFamily="50" charset="-128"/>
              </a:rPr>
              <a:t>・　地域住民が一丸となって、</a:t>
            </a:r>
            <a:r>
              <a:rPr kumimoji="1" lang="ja-JP" altLang="en-US" sz="1806" dirty="0" smtClean="0">
                <a:solidFill>
                  <a:sysClr val="windowText" lastClr="000000"/>
                </a:solidFill>
                <a:latin typeface="HG丸ｺﾞｼｯｸM-PRO" panose="020F0600000000000000" pitchFamily="50" charset="-128"/>
                <a:ea typeface="HG丸ｺﾞｼｯｸM-PRO" panose="020F0600000000000000" pitchFamily="50" charset="-128"/>
              </a:rPr>
              <a:t>子どもの育　　</a:t>
            </a:r>
            <a:endParaRPr kumimoji="1" lang="en-US" altLang="ja-JP" sz="1806"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en-US" sz="1806" dirty="0" smtClean="0">
                <a:solidFill>
                  <a:sysClr val="windowText" lastClr="000000"/>
                </a:solidFill>
                <a:latin typeface="HG丸ｺﾞｼｯｸM-PRO" panose="020F0600000000000000" pitchFamily="50" charset="-128"/>
                <a:ea typeface="HG丸ｺﾞｼｯｸM-PRO" panose="020F0600000000000000" pitchFamily="50" charset="-128"/>
              </a:rPr>
              <a:t>成を</a:t>
            </a:r>
            <a:r>
              <a:rPr kumimoji="1" lang="ja-JP" altLang="en-US" sz="1806" dirty="0">
                <a:solidFill>
                  <a:sysClr val="windowText" lastClr="000000"/>
                </a:solidFill>
                <a:latin typeface="HG丸ｺﾞｼｯｸM-PRO" panose="020F0600000000000000" pitchFamily="50" charset="-128"/>
                <a:ea typeface="HG丸ｺﾞｼｯｸM-PRO" panose="020F0600000000000000" pitchFamily="50" charset="-128"/>
              </a:rPr>
              <a:t>見守ります。</a:t>
            </a:r>
            <a:endParaRPr kumimoji="1" lang="en-US" altLang="ja-JP" sz="1820" kern="0" dirty="0">
              <a:solidFill>
                <a:prstClr val="black"/>
              </a:solidFill>
              <a:latin typeface="HG丸ｺﾞｼｯｸM-PRO" panose="020F0600000000000000" pitchFamily="50" charset="-128"/>
              <a:ea typeface="HG丸ｺﾞｼｯｸM-PRO" panose="020F0600000000000000" pitchFamily="50" charset="-128"/>
            </a:endParaRPr>
          </a:p>
          <a:p>
            <a:pPr defTabSz="1387787">
              <a:defRPr/>
            </a:pPr>
            <a:endParaRPr kumimoji="1" lang="en-US" altLang="ja-JP" sz="1820" kern="0" dirty="0">
              <a:solidFill>
                <a:prstClr val="black"/>
              </a:solidFill>
              <a:latin typeface="HG丸ｺﾞｼｯｸM-PRO" panose="020F0600000000000000" pitchFamily="50" charset="-128"/>
              <a:ea typeface="HG丸ｺﾞｼｯｸM-PRO" panose="020F0600000000000000" pitchFamily="50" charset="-128"/>
            </a:endParaRPr>
          </a:p>
          <a:p>
            <a:pPr defTabSz="1387787">
              <a:defRPr/>
            </a:pPr>
            <a:r>
              <a:rPr kumimoji="1" lang="ja-JP" altLang="en-US" sz="1820" kern="0" dirty="0">
                <a:solidFill>
                  <a:prstClr val="black"/>
                </a:solidFill>
                <a:latin typeface="HG丸ｺﾞｼｯｸM-PRO" panose="020F0600000000000000" pitchFamily="50" charset="-128"/>
                <a:ea typeface="HG丸ｺﾞｼｯｸM-PRO" panose="020F0600000000000000" pitchFamily="50" charset="-128"/>
              </a:rPr>
              <a:t>・　地域住民が一体となるイベントの開催　　</a:t>
            </a:r>
            <a:endParaRPr kumimoji="1" lang="en-US" altLang="ja-JP" sz="1820" kern="0" dirty="0">
              <a:solidFill>
                <a:prstClr val="black"/>
              </a:solidFill>
              <a:latin typeface="HG丸ｺﾞｼｯｸM-PRO" panose="020F0600000000000000" pitchFamily="50" charset="-128"/>
              <a:ea typeface="HG丸ｺﾞｼｯｸM-PRO" panose="020F0600000000000000" pitchFamily="50" charset="-128"/>
            </a:endParaRPr>
          </a:p>
          <a:p>
            <a:pPr defTabSz="1387787">
              <a:defRPr/>
            </a:pPr>
            <a:r>
              <a:rPr kumimoji="1" lang="ja-JP" altLang="en-US" sz="1820" kern="0" dirty="0">
                <a:solidFill>
                  <a:prstClr val="black"/>
                </a:solidFill>
                <a:latin typeface="HG丸ｺﾞｼｯｸM-PRO" panose="020F0600000000000000" pitchFamily="50" charset="-128"/>
                <a:ea typeface="HG丸ｺﾞｼｯｸM-PRO" panose="020F0600000000000000" pitchFamily="50" charset="-128"/>
              </a:rPr>
              <a:t>　を推進します</a:t>
            </a:r>
            <a:r>
              <a:rPr kumimoji="1" lang="ja-JP" altLang="en-US" sz="1820" kern="0" dirty="0" smtClean="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820" dirty="0">
              <a:latin typeface="HG丸ｺﾞｼｯｸM-PRO" panose="020F0600000000000000" pitchFamily="50" charset="-128"/>
              <a:ea typeface="HG丸ｺﾞｼｯｸM-PRO" panose="020F0600000000000000" pitchFamily="50" charset="-128"/>
            </a:endParaRPr>
          </a:p>
        </p:txBody>
      </p:sp>
      <p:sp>
        <p:nvSpPr>
          <p:cNvPr id="14" name="テキスト ボックス 11"/>
          <p:cNvSpPr txBox="1"/>
          <p:nvPr/>
        </p:nvSpPr>
        <p:spPr>
          <a:xfrm>
            <a:off x="8399182" y="2069703"/>
            <a:ext cx="6378105" cy="23206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810" dirty="0">
                <a:latin typeface="HG丸ｺﾞｼｯｸM-PRO" panose="020F0600000000000000" pitchFamily="50" charset="-128"/>
                <a:ea typeface="HG丸ｺﾞｼｯｸM-PRO" panose="020F0600000000000000" pitchFamily="50" charset="-128"/>
              </a:rPr>
              <a:t>・　地区の代表的な景観であるせこ</a:t>
            </a:r>
            <a:r>
              <a:rPr kumimoji="1" lang="ja-JP" altLang="en-US" sz="1810" dirty="0" smtClean="0">
                <a:latin typeface="HG丸ｺﾞｼｯｸM-PRO" panose="020F0600000000000000" pitchFamily="50" charset="-128"/>
                <a:ea typeface="HG丸ｺﾞｼｯｸM-PRO" panose="020F0600000000000000" pitchFamily="50" charset="-128"/>
              </a:rPr>
              <a:t>、坂や仲町通りを活用　　　　　</a:t>
            </a:r>
            <a:endParaRPr kumimoji="1" lang="en-US" altLang="ja-JP" sz="1810" dirty="0" smtClean="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a:t>
            </a:r>
            <a:r>
              <a:rPr kumimoji="1" lang="ja-JP" altLang="en-US" sz="1810" dirty="0" smtClean="0">
                <a:latin typeface="HG丸ｺﾞｼｯｸM-PRO" panose="020F0600000000000000" pitchFamily="50" charset="-128"/>
                <a:ea typeface="HG丸ｺﾞｼｯｸM-PRO" panose="020F0600000000000000" pitchFamily="50" charset="-128"/>
              </a:rPr>
              <a:t>したイベント</a:t>
            </a:r>
            <a:r>
              <a:rPr kumimoji="1" lang="ja-JP" altLang="en-US" sz="1810" dirty="0">
                <a:latin typeface="HG丸ｺﾞｼｯｸM-PRO" panose="020F0600000000000000" pitchFamily="50" charset="-128"/>
                <a:ea typeface="HG丸ｺﾞｼｯｸM-PRO" panose="020F0600000000000000" pitchFamily="50" charset="-128"/>
              </a:rPr>
              <a:t>を開催し、賑わいの場の形成を</a:t>
            </a:r>
            <a:r>
              <a:rPr kumimoji="1" lang="ja-JP" altLang="en-US" sz="1810" dirty="0" smtClean="0">
                <a:latin typeface="HG丸ｺﾞｼｯｸM-PRO" panose="020F0600000000000000" pitchFamily="50" charset="-128"/>
                <a:ea typeface="HG丸ｺﾞｼｯｸM-PRO" panose="020F0600000000000000" pitchFamily="50" charset="-128"/>
              </a:rPr>
              <a:t>図ります</a:t>
            </a:r>
            <a:r>
              <a:rPr kumimoji="1" lang="ja-JP" altLang="en-US" sz="1810" dirty="0">
                <a:latin typeface="HG丸ｺﾞｼｯｸM-PRO" panose="020F0600000000000000" pitchFamily="50" charset="-128"/>
                <a:ea typeface="HG丸ｺﾞｼｯｸM-PRO" panose="020F0600000000000000" pitchFamily="50" charset="-128"/>
              </a:rPr>
              <a:t>。</a:t>
            </a:r>
            <a:endParaRPr kumimoji="1" lang="en-US" altLang="ja-JP" sz="1810" dirty="0">
              <a:latin typeface="HG丸ｺﾞｼｯｸM-PRO" panose="020F0600000000000000" pitchFamily="50" charset="-128"/>
              <a:ea typeface="HG丸ｺﾞｼｯｸM-PRO" panose="020F0600000000000000" pitchFamily="50" charset="-128"/>
            </a:endParaRPr>
          </a:p>
          <a:p>
            <a:endParaRPr kumimoji="1" lang="en-US" altLang="ja-JP" sz="1810" dirty="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亀崎の歴史と文化を巡るためのガイドマップを作成</a:t>
            </a:r>
            <a:endParaRPr kumimoji="1" lang="en-US" altLang="ja-JP" sz="1810" dirty="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します。</a:t>
            </a:r>
            <a:endParaRPr kumimoji="1" lang="en-US" altLang="ja-JP" sz="1810" dirty="0">
              <a:latin typeface="HG丸ｺﾞｼｯｸM-PRO" panose="020F0600000000000000" pitchFamily="50" charset="-128"/>
              <a:ea typeface="HG丸ｺﾞｼｯｸM-PRO" panose="020F0600000000000000" pitchFamily="50" charset="-128"/>
            </a:endParaRPr>
          </a:p>
          <a:p>
            <a:endParaRPr kumimoji="1" lang="en-US" altLang="ja-JP" sz="1810" dirty="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空き家や空き店舗を活用した新たな店舗の誘致と、</a:t>
            </a:r>
            <a:endParaRPr kumimoji="1" lang="en-US" altLang="ja-JP" sz="1810" dirty="0">
              <a:latin typeface="HG丸ｺﾞｼｯｸM-PRO" panose="020F0600000000000000" pitchFamily="50" charset="-128"/>
              <a:ea typeface="HG丸ｺﾞｼｯｸM-PRO" panose="020F0600000000000000" pitchFamily="50" charset="-128"/>
            </a:endParaRPr>
          </a:p>
          <a:p>
            <a:r>
              <a:rPr kumimoji="1" lang="ja-JP" altLang="en-US" sz="1810" dirty="0">
                <a:latin typeface="HG丸ｺﾞｼｯｸM-PRO" panose="020F0600000000000000" pitchFamily="50" charset="-128"/>
                <a:ea typeface="HG丸ｺﾞｼｯｸM-PRO" panose="020F0600000000000000" pitchFamily="50" charset="-128"/>
              </a:rPr>
              <a:t>　地域で活用できる駐車場の整備を目指します</a:t>
            </a:r>
            <a:r>
              <a:rPr kumimoji="1" lang="ja-JP" altLang="en-US" sz="1810" dirty="0" smtClean="0">
                <a:latin typeface="HG丸ｺﾞｼｯｸM-PRO" panose="020F0600000000000000" pitchFamily="50" charset="-128"/>
                <a:ea typeface="HG丸ｺﾞｼｯｸM-PRO" panose="020F0600000000000000" pitchFamily="50" charset="-128"/>
              </a:rPr>
              <a:t>。</a:t>
            </a:r>
            <a:endParaRPr kumimoji="1" lang="en-US" altLang="ja-JP" sz="1810" dirty="0">
              <a:latin typeface="HG丸ｺﾞｼｯｸM-PRO" panose="020F0600000000000000" pitchFamily="50" charset="-128"/>
              <a:ea typeface="HG丸ｺﾞｼｯｸM-PRO" panose="020F0600000000000000" pitchFamily="50" charset="-128"/>
            </a:endParaRPr>
          </a:p>
        </p:txBody>
      </p:sp>
      <p:sp>
        <p:nvSpPr>
          <p:cNvPr id="15" name="テキスト ボックス 12"/>
          <p:cNvSpPr txBox="1"/>
          <p:nvPr/>
        </p:nvSpPr>
        <p:spPr>
          <a:xfrm>
            <a:off x="437673" y="2049997"/>
            <a:ext cx="6673193" cy="20376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387787">
              <a:defRPr/>
            </a:pPr>
            <a:r>
              <a:rPr kumimoji="1" lang="ja-JP" altLang="en-US" sz="1806" dirty="0" smtClean="0">
                <a:latin typeface="HG丸ｺﾞｼｯｸM-PRO" panose="020F0600000000000000" pitchFamily="50" charset="-128"/>
                <a:ea typeface="HG丸ｺﾞｼｯｸM-PRO" panose="020F0600000000000000" pitchFamily="50" charset="-128"/>
              </a:rPr>
              <a:t>・</a:t>
            </a:r>
            <a:r>
              <a:rPr kumimoji="1" lang="ja-JP" altLang="en-US" sz="1806" dirty="0">
                <a:latin typeface="HG丸ｺﾞｼｯｸM-PRO" panose="020F0600000000000000" pitchFamily="50" charset="-128"/>
                <a:ea typeface="HG丸ｺﾞｼｯｸM-PRO" panose="020F0600000000000000" pitchFamily="50" charset="-128"/>
              </a:rPr>
              <a:t>　歴史ある昔ながらのまち並みを保全します。</a:t>
            </a: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latin typeface="HG丸ｺﾞｼｯｸM-PRO" panose="020F0600000000000000" pitchFamily="50" charset="-128"/>
                <a:ea typeface="HG丸ｺﾞｼｯｸM-PRO" panose="020F0600000000000000" pitchFamily="50" charset="-128"/>
              </a:rPr>
              <a:t>・　風情あるまち並みの形成を図るため、補助金を活用し、空</a:t>
            </a: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latin typeface="HG丸ｺﾞｼｯｸM-PRO" panose="020F0600000000000000" pitchFamily="50" charset="-128"/>
                <a:ea typeface="HG丸ｺﾞｼｯｸM-PRO" panose="020F0600000000000000" pitchFamily="50" charset="-128"/>
              </a:rPr>
              <a:t>　</a:t>
            </a:r>
            <a:r>
              <a:rPr kumimoji="1" lang="ja-JP" altLang="en-US" sz="1806" dirty="0" err="1">
                <a:latin typeface="HG丸ｺﾞｼｯｸM-PRO" panose="020F0600000000000000" pitchFamily="50" charset="-128"/>
                <a:ea typeface="HG丸ｺﾞｼｯｸM-PRO" panose="020F0600000000000000" pitchFamily="50" charset="-128"/>
              </a:rPr>
              <a:t>き</a:t>
            </a:r>
            <a:r>
              <a:rPr kumimoji="1" lang="ja-JP" altLang="en-US" sz="1806" dirty="0">
                <a:latin typeface="HG丸ｺﾞｼｯｸM-PRO" panose="020F0600000000000000" pitchFamily="50" charset="-128"/>
                <a:ea typeface="HG丸ｺﾞｼｯｸM-PRO" panose="020F0600000000000000" pitchFamily="50" charset="-128"/>
              </a:rPr>
              <a:t>家や空き店舗の再生による利活用を推進します。</a:t>
            </a: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latin typeface="HG丸ｺﾞｼｯｸM-PRO" panose="020F0600000000000000" pitchFamily="50" charset="-128"/>
                <a:ea typeface="HG丸ｺﾞｼｯｸM-PRO" panose="020F0600000000000000" pitchFamily="50" charset="-128"/>
              </a:rPr>
              <a:t>・　道路美化や公園清掃等の自主活動を推進し、景観の維持に</a:t>
            </a:r>
            <a:endParaRPr kumimoji="1" lang="en-US" altLang="ja-JP" sz="1806" dirty="0">
              <a:latin typeface="HG丸ｺﾞｼｯｸM-PRO" panose="020F0600000000000000" pitchFamily="50" charset="-128"/>
              <a:ea typeface="HG丸ｺﾞｼｯｸM-PRO" panose="020F0600000000000000" pitchFamily="50" charset="-128"/>
            </a:endParaRPr>
          </a:p>
          <a:p>
            <a:pPr defTabSz="1387787">
              <a:defRPr/>
            </a:pPr>
            <a:r>
              <a:rPr kumimoji="1" lang="ja-JP" altLang="en-US" sz="1806" dirty="0">
                <a:latin typeface="HG丸ｺﾞｼｯｸM-PRO" panose="020F0600000000000000" pitchFamily="50" charset="-128"/>
                <a:ea typeface="HG丸ｺﾞｼｯｸM-PRO" panose="020F0600000000000000" pitchFamily="50" charset="-128"/>
              </a:rPr>
              <a:t>　努めます</a:t>
            </a:r>
            <a:r>
              <a:rPr kumimoji="1" lang="ja-JP" altLang="en-US" sz="1806" dirty="0" smtClean="0">
                <a:latin typeface="HG丸ｺﾞｼｯｸM-PRO" panose="020F0600000000000000" pitchFamily="50" charset="-128"/>
                <a:ea typeface="HG丸ｺﾞｼｯｸM-PRO" panose="020F0600000000000000" pitchFamily="50" charset="-128"/>
              </a:rPr>
              <a:t>。</a:t>
            </a:r>
            <a:endParaRPr kumimoji="1" lang="ja-JP" altLang="en-US" sz="1806" dirty="0"/>
          </a:p>
        </p:txBody>
      </p:sp>
      <p:pic>
        <p:nvPicPr>
          <p:cNvPr id="3" name="図 2"/>
          <p:cNvPicPr preferRelativeResize="0">
            <a:picLocks/>
          </p:cNvPicPr>
          <p:nvPr/>
        </p:nvPicPr>
        <p:blipFill rotWithShape="1">
          <a:blip r:embed="rId2" cstate="print">
            <a:extLst>
              <a:ext uri="{28A0092B-C50C-407E-A947-70E740481C1C}">
                <a14:useLocalDpi xmlns:a14="http://schemas.microsoft.com/office/drawing/2010/main" val="0"/>
              </a:ext>
            </a:extLst>
          </a:blip>
          <a:srcRect l="31500" t="10397" r="28486" b="51419"/>
          <a:stretch/>
        </p:blipFill>
        <p:spPr>
          <a:xfrm>
            <a:off x="5283858" y="4011261"/>
            <a:ext cx="1296000"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pic>
        <p:nvPicPr>
          <p:cNvPr id="4" name="図 3"/>
          <p:cNvPicPr preferRelativeResize="0">
            <a:picLocks/>
          </p:cNvPicPr>
          <p:nvPr/>
        </p:nvPicPr>
        <p:blipFill rotWithShape="1">
          <a:blip r:embed="rId3" cstate="print">
            <a:extLst>
              <a:ext uri="{28A0092B-C50C-407E-A947-70E740481C1C}">
                <a14:useLocalDpi xmlns:a14="http://schemas.microsoft.com/office/drawing/2010/main" val="0"/>
              </a:ext>
            </a:extLst>
          </a:blip>
          <a:srcRect l="9390" t="26719" r="13355" b="4311"/>
          <a:stretch/>
        </p:blipFill>
        <p:spPr>
          <a:xfrm>
            <a:off x="638702" y="4293410"/>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図 5"/>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961280" y="4289350"/>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図 1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283858" y="9384562"/>
            <a:ext cx="1764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0557244" y="4550510"/>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図 22"/>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0556001" y="9177479"/>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図 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8399182" y="4545356"/>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283858" y="8018995"/>
            <a:ext cx="1764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図 23"/>
          <p:cNvPicPr preferRelativeResize="0">
            <a:picLocks/>
          </p:cNvPicPr>
          <p:nvPr/>
        </p:nvPicPr>
        <p:blipFill rotWithShape="1">
          <a:blip r:embed="rId10" cstate="print">
            <a:extLst>
              <a:ext uri="{28A0092B-C50C-407E-A947-70E740481C1C}">
                <a14:useLocalDpi xmlns:a14="http://schemas.microsoft.com/office/drawing/2010/main" val="0"/>
              </a:ext>
            </a:extLst>
          </a:blip>
          <a:srcRect l="7190" t="24924" r="20150" b="15580"/>
          <a:stretch/>
        </p:blipFill>
        <p:spPr>
          <a:xfrm>
            <a:off x="8399182" y="9175562"/>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図 24"/>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12656755" y="9175562"/>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図 21"/>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5283858" y="6653428"/>
            <a:ext cx="1764000" cy="11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図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715306" y="4548005"/>
            <a:ext cx="1944000" cy="12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50005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410755" y="8054026"/>
            <a:ext cx="6807657" cy="23791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785" tIns="69393" rIns="138785" bIns="69393" numCol="1" spcCol="0" rtlCol="0" fromWordArt="0" anchor="ctr" anchorCtr="0" forceAA="0" compatLnSpc="1">
            <a:prstTxWarp prst="textNoShape">
              <a:avLst/>
            </a:prstTxWarp>
            <a:noAutofit/>
          </a:bodyPr>
          <a:lstStyle/>
          <a:p>
            <a:pPr algn="ctr"/>
            <a:endParaRPr kumimoji="1" lang="ja-JP" altLang="en-US" sz="3079"/>
          </a:p>
        </p:txBody>
      </p:sp>
      <p:sp>
        <p:nvSpPr>
          <p:cNvPr id="55" name="テキスト ボックス 54"/>
          <p:cNvSpPr txBox="1"/>
          <p:nvPr/>
        </p:nvSpPr>
        <p:spPr>
          <a:xfrm>
            <a:off x="1745240" y="455309"/>
            <a:ext cx="3905750" cy="586779"/>
          </a:xfrm>
          <a:prstGeom prst="rect">
            <a:avLst/>
          </a:prstGeom>
          <a:noFill/>
        </p:spPr>
        <p:txBody>
          <a:bodyPr wrap="none" rtlCol="0">
            <a:spAutoFit/>
          </a:bodyPr>
          <a:lstStyle/>
          <a:p>
            <a:r>
              <a:rPr kumimoji="1" lang="ja-JP" altLang="en-US" sz="3211" b="1" dirty="0">
                <a:latin typeface="HGS創英角ﾎﾟｯﾌﾟ体" panose="040B0A00000000000000" pitchFamily="50" charset="-128"/>
                <a:ea typeface="HGS創英角ﾎﾟｯﾌﾟ体" panose="040B0A00000000000000" pitchFamily="50" charset="-128"/>
              </a:rPr>
              <a:t>亀崎仲町通り周辺図</a:t>
            </a:r>
          </a:p>
        </p:txBody>
      </p:sp>
      <p:sp>
        <p:nvSpPr>
          <p:cNvPr id="56" name="テキスト ボックス 55"/>
          <p:cNvSpPr txBox="1"/>
          <p:nvPr/>
        </p:nvSpPr>
        <p:spPr>
          <a:xfrm>
            <a:off x="609582" y="8074814"/>
            <a:ext cx="7474699" cy="2358338"/>
          </a:xfrm>
          <a:prstGeom prst="rect">
            <a:avLst/>
          </a:prstGeom>
          <a:noFill/>
        </p:spPr>
        <p:txBody>
          <a:bodyPr wrap="square" rtlCol="0">
            <a:spAutoFit/>
          </a:bodyPr>
          <a:lstStyle/>
          <a:p>
            <a:pPr>
              <a:spcAft>
                <a:spcPts val="600"/>
              </a:spcAft>
            </a:pPr>
            <a:r>
              <a:rPr kumimoji="1" lang="ja-JP" altLang="en-US" dirty="0" smtClean="0">
                <a:latin typeface="HGS創英角ﾎﾟｯﾌﾟ体" panose="040B0A00000000000000" pitchFamily="50" charset="-128"/>
                <a:ea typeface="HGS創英角ﾎﾟｯﾌﾟ体" panose="040B0A00000000000000" pitchFamily="50" charset="-128"/>
              </a:rPr>
              <a:t>発 行 元 ：亀崎のまちの未来を考える協議会</a:t>
            </a:r>
            <a:endParaRPr kumimoji="1" lang="en-US" altLang="ja-JP" dirty="0" smtClean="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dirty="0" smtClean="0">
                <a:latin typeface="HGS創英角ﾎﾟｯﾌﾟ体" panose="040B0A00000000000000" pitchFamily="50" charset="-128"/>
                <a:ea typeface="HGS創英角ﾎﾟｯﾌﾟ体" panose="040B0A00000000000000" pitchFamily="50" charset="-128"/>
              </a:rPr>
              <a:t>協力団体：</a:t>
            </a:r>
            <a:r>
              <a:rPr kumimoji="1" lang="ja-JP" altLang="en-US" sz="1200" dirty="0" smtClean="0">
                <a:latin typeface="HGS創英角ﾎﾟｯﾌﾟ体" panose="040B0A00000000000000" pitchFamily="50" charset="-128"/>
                <a:ea typeface="HGS創英角ﾎﾟｯﾌﾟ体" panose="040B0A00000000000000" pitchFamily="50" charset="-128"/>
              </a:rPr>
              <a:t>亀崎地区区長会・亀崎潮干祭保存会・亀崎発展会・亀崎まちおこしの会</a:t>
            </a:r>
            <a:endParaRPr kumimoji="1" lang="en-US" altLang="ja-JP" sz="1200" dirty="0" smtClean="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sz="1200" dirty="0">
                <a:latin typeface="HGS創英角ﾎﾟｯﾌﾟ体" panose="040B0A00000000000000" pitchFamily="50" charset="-128"/>
                <a:ea typeface="HGS創英角ﾎﾟｯﾌﾟ体" panose="040B0A00000000000000" pitchFamily="50" charset="-128"/>
              </a:rPr>
              <a:t>　</a:t>
            </a:r>
            <a:r>
              <a:rPr kumimoji="1" lang="ja-JP" altLang="en-US" sz="1200" dirty="0" smtClean="0">
                <a:latin typeface="HGS創英角ﾎﾟｯﾌﾟ体" panose="040B0A00000000000000" pitchFamily="50" charset="-128"/>
                <a:ea typeface="HGS創英角ﾎﾟｯﾌﾟ体" panose="040B0A00000000000000" pitchFamily="50" charset="-128"/>
              </a:rPr>
              <a:t>　　　　　　・ルート</a:t>
            </a:r>
            <a:r>
              <a:rPr kumimoji="1" lang="en-US" altLang="ja-JP" sz="1200" dirty="0" smtClean="0">
                <a:latin typeface="HGS創英角ﾎﾟｯﾌﾟ体" panose="040B0A00000000000000" pitchFamily="50" charset="-128"/>
                <a:ea typeface="HGS創英角ﾎﾟｯﾌﾟ体" panose="040B0A00000000000000" pitchFamily="50" charset="-128"/>
              </a:rPr>
              <a:t>21</a:t>
            </a:r>
            <a:r>
              <a:rPr kumimoji="1" lang="ja-JP" altLang="en-US" sz="1200" dirty="0" smtClean="0">
                <a:latin typeface="HGS創英角ﾎﾟｯﾌﾟ体" panose="040B0A00000000000000" pitchFamily="50" charset="-128"/>
                <a:ea typeface="HGS創英角ﾎﾟｯﾌﾟ体" panose="040B0A00000000000000" pitchFamily="50" charset="-128"/>
              </a:rPr>
              <a:t>・ろじうら・</a:t>
            </a:r>
            <a:r>
              <a:rPr kumimoji="1" lang="en-US" altLang="ja-JP" sz="1200" dirty="0" smtClean="0">
                <a:latin typeface="HGS創英角ﾎﾟｯﾌﾟ体" panose="040B0A00000000000000" pitchFamily="50" charset="-128"/>
                <a:ea typeface="HGS創英角ﾎﾟｯﾌﾟ体" panose="040B0A00000000000000" pitchFamily="50" charset="-128"/>
              </a:rPr>
              <a:t>(</a:t>
            </a:r>
            <a:r>
              <a:rPr kumimoji="1" lang="ja-JP" altLang="en-US" sz="1200" dirty="0" smtClean="0">
                <a:latin typeface="HGS創英角ﾎﾟｯﾌﾟ体" panose="040B0A00000000000000" pitchFamily="50" charset="-128"/>
                <a:ea typeface="HGS創英角ﾎﾟｯﾌﾟ体" panose="040B0A00000000000000" pitchFamily="50" charset="-128"/>
              </a:rPr>
              <a:t>公社</a:t>
            </a:r>
            <a:r>
              <a:rPr kumimoji="1" lang="en-US" altLang="ja-JP" sz="1200" dirty="0">
                <a:latin typeface="HGS創英角ﾎﾟｯﾌﾟ体" panose="040B0A00000000000000" pitchFamily="50" charset="-128"/>
                <a:ea typeface="HGS創英角ﾎﾟｯﾌﾟ体" panose="040B0A00000000000000" pitchFamily="50" charset="-128"/>
              </a:rPr>
              <a:t>)</a:t>
            </a:r>
            <a:r>
              <a:rPr kumimoji="1" lang="ja-JP" altLang="en-US" sz="1200" dirty="0" smtClean="0">
                <a:latin typeface="HGS創英角ﾎﾟｯﾌﾟ体" panose="040B0A00000000000000" pitchFamily="50" charset="-128"/>
                <a:ea typeface="HGS創英角ﾎﾟｯﾌﾟ体" panose="040B0A00000000000000" pitchFamily="50" charset="-128"/>
              </a:rPr>
              <a:t>愛知建築士会・</a:t>
            </a:r>
            <a:r>
              <a:rPr kumimoji="1" lang="en-US" altLang="ja-JP" sz="1200" dirty="0" smtClean="0">
                <a:latin typeface="HGS創英角ﾎﾟｯﾌﾟ体" panose="040B0A00000000000000" pitchFamily="50" charset="-128"/>
                <a:ea typeface="HGS創英角ﾎﾟｯﾌﾟ体" panose="040B0A00000000000000" pitchFamily="50" charset="-128"/>
              </a:rPr>
              <a:t>(</a:t>
            </a:r>
            <a:r>
              <a:rPr kumimoji="1" lang="ja-JP" altLang="en-US" sz="1200" dirty="0">
                <a:latin typeface="HGS創英角ﾎﾟｯﾌﾟ体" panose="040B0A00000000000000" pitchFamily="50" charset="-128"/>
                <a:ea typeface="HGS創英角ﾎﾟｯﾌﾟ体" panose="040B0A00000000000000" pitchFamily="50" charset="-128"/>
              </a:rPr>
              <a:t>公社</a:t>
            </a:r>
            <a:r>
              <a:rPr kumimoji="1" lang="en-US" altLang="ja-JP" sz="1200" dirty="0" smtClean="0">
                <a:latin typeface="HGS創英角ﾎﾟｯﾌﾟ体" panose="040B0A00000000000000" pitchFamily="50" charset="-128"/>
                <a:ea typeface="HGS創英角ﾎﾟｯﾌﾟ体" panose="040B0A00000000000000" pitchFamily="50" charset="-128"/>
              </a:rPr>
              <a:t>)</a:t>
            </a:r>
            <a:r>
              <a:rPr kumimoji="1" lang="ja-JP" altLang="en-US" sz="1200" dirty="0" smtClean="0">
                <a:latin typeface="HGS創英角ﾎﾟｯﾌﾟ体" panose="040B0A00000000000000" pitchFamily="50" charset="-128"/>
                <a:ea typeface="HGS創英角ﾎﾟｯﾌﾟ体" panose="040B0A00000000000000" pitchFamily="50" charset="-128"/>
              </a:rPr>
              <a:t>半田</a:t>
            </a:r>
            <a:r>
              <a:rPr kumimoji="1" lang="ja-JP" altLang="en-US" sz="1200" dirty="0" smtClean="0">
                <a:latin typeface="HGS創英角ﾎﾟｯﾌﾟ体" panose="040B0A00000000000000" pitchFamily="50" charset="-128"/>
                <a:ea typeface="HGS創英角ﾎﾟｯﾌﾟ体" panose="040B0A00000000000000" pitchFamily="50" charset="-128"/>
              </a:rPr>
              <a:t>法人会</a:t>
            </a:r>
            <a:endParaRPr kumimoji="1" lang="en-US" altLang="ja-JP" sz="1200" dirty="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sz="2125" dirty="0" smtClean="0">
                <a:latin typeface="HGS創英角ﾎﾟｯﾌﾟ体" panose="040B0A00000000000000" pitchFamily="50" charset="-128"/>
                <a:ea typeface="HGS創英角ﾎﾟｯﾌﾟ体" panose="040B0A00000000000000" pitchFamily="50" charset="-128"/>
              </a:rPr>
              <a:t>　</a:t>
            </a:r>
            <a:r>
              <a:rPr kumimoji="1" lang="en-US" altLang="ja-JP" sz="2000" dirty="0" smtClean="0">
                <a:latin typeface="HGS創英角ﾎﾟｯﾌﾟ体" panose="040B0A00000000000000" pitchFamily="50" charset="-128"/>
                <a:ea typeface="HGS創英角ﾎﾟｯﾌﾟ体" panose="040B0A00000000000000" pitchFamily="50" charset="-128"/>
              </a:rPr>
              <a:t>2021</a:t>
            </a:r>
            <a:r>
              <a:rPr kumimoji="1" lang="ja-JP" altLang="en-US" sz="2000" dirty="0" smtClean="0">
                <a:latin typeface="HGS創英角ﾎﾟｯﾌﾟ体" panose="040B0A00000000000000" pitchFamily="50" charset="-128"/>
                <a:ea typeface="HGS創英角ﾎﾟｯﾌﾟ体" panose="040B0A00000000000000" pitchFamily="50" charset="-128"/>
              </a:rPr>
              <a:t>年</a:t>
            </a:r>
            <a:r>
              <a:rPr kumimoji="1" lang="en-US" altLang="ja-JP" sz="2000" dirty="0" smtClean="0">
                <a:latin typeface="HGS創英角ﾎﾟｯﾌﾟ体" panose="040B0A00000000000000" pitchFamily="50" charset="-128"/>
                <a:ea typeface="HGS創英角ﾎﾟｯﾌﾟ体" panose="040B0A00000000000000" pitchFamily="50" charset="-128"/>
              </a:rPr>
              <a:t>3</a:t>
            </a:r>
            <a:r>
              <a:rPr kumimoji="1" lang="ja-JP" altLang="en-US" sz="2000" dirty="0" smtClean="0">
                <a:latin typeface="HGS創英角ﾎﾟｯﾌﾟ体" panose="040B0A00000000000000" pitchFamily="50" charset="-128"/>
                <a:ea typeface="HGS創英角ﾎﾟｯﾌﾟ体" panose="040B0A00000000000000" pitchFamily="50" charset="-128"/>
              </a:rPr>
              <a:t>月作成　亀崎のまちの未来を考える協議会</a:t>
            </a:r>
            <a:endParaRPr kumimoji="1" lang="en-US" altLang="ja-JP" sz="2000" dirty="0" smtClean="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sz="2000" dirty="0">
                <a:latin typeface="HGS創英角ﾎﾟｯﾌﾟ体" panose="040B0A00000000000000" pitchFamily="50" charset="-128"/>
                <a:ea typeface="HGS創英角ﾎﾟｯﾌﾟ体" panose="040B0A00000000000000" pitchFamily="50" charset="-128"/>
              </a:rPr>
              <a:t>　</a:t>
            </a:r>
            <a:r>
              <a:rPr kumimoji="1" lang="ja-JP" altLang="en-US" sz="2000" dirty="0" smtClean="0">
                <a:latin typeface="HGS創英角ﾎﾟｯﾌﾟ体" panose="040B0A00000000000000" pitchFamily="50" charset="-128"/>
                <a:ea typeface="HGS創英角ﾎﾟｯﾌﾟ体" panose="040B0A00000000000000" pitchFamily="50" charset="-128"/>
              </a:rPr>
              <a:t>　　　　　　　　　　　　</a:t>
            </a:r>
            <a:r>
              <a:rPr kumimoji="1" lang="ja-JP" altLang="en-US" sz="1400" dirty="0" smtClean="0">
                <a:latin typeface="HGS創英角ﾎﾟｯﾌﾟ体" panose="040B0A00000000000000" pitchFamily="50" charset="-128"/>
                <a:ea typeface="HGS創英角ﾎﾟｯﾌﾟ体" panose="040B0A00000000000000" pitchFamily="50" charset="-128"/>
              </a:rPr>
              <a:t>会長　石川正喜</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sz="1400" dirty="0">
                <a:latin typeface="HGS創英角ﾎﾟｯﾌﾟ体" panose="040B0A00000000000000" pitchFamily="50" charset="-128"/>
                <a:ea typeface="HGS創英角ﾎﾟｯﾌﾟ体" panose="040B0A00000000000000" pitchFamily="50" charset="-128"/>
              </a:rPr>
              <a:t>　</a:t>
            </a:r>
            <a:r>
              <a:rPr kumimoji="1" lang="ja-JP" altLang="en-US" sz="1400" dirty="0" smtClean="0">
                <a:latin typeface="HGS創英角ﾎﾟｯﾌﾟ体" panose="040B0A00000000000000" pitchFamily="50" charset="-128"/>
                <a:ea typeface="HGS創英角ﾎﾟｯﾌﾟ体" panose="040B0A00000000000000" pitchFamily="50" charset="-128"/>
              </a:rPr>
              <a:t>　　　　　　　　　　　　　　　　  副会長   梶川幸夫</a:t>
            </a:r>
            <a:endParaRPr kumimoji="1" lang="en-US" altLang="ja-JP" sz="1400" dirty="0" smtClean="0">
              <a:latin typeface="HGS創英角ﾎﾟｯﾌﾟ体" panose="040B0A00000000000000" pitchFamily="50" charset="-128"/>
              <a:ea typeface="HGS創英角ﾎﾟｯﾌﾟ体" panose="040B0A00000000000000" pitchFamily="50" charset="-128"/>
            </a:endParaRPr>
          </a:p>
          <a:p>
            <a:pPr>
              <a:spcAft>
                <a:spcPts val="600"/>
              </a:spcAft>
            </a:pPr>
            <a:r>
              <a:rPr kumimoji="1" lang="ja-JP" altLang="en-US" sz="1400" dirty="0">
                <a:latin typeface="HGS創英角ﾎﾟｯﾌﾟ体" panose="040B0A00000000000000" pitchFamily="50" charset="-128"/>
                <a:ea typeface="HGS創英角ﾎﾟｯﾌﾟ体" panose="040B0A00000000000000" pitchFamily="50" charset="-128"/>
              </a:rPr>
              <a:t>　</a:t>
            </a:r>
            <a:r>
              <a:rPr kumimoji="1" lang="ja-JP" altLang="en-US" sz="1400" dirty="0" smtClean="0">
                <a:latin typeface="HGS創英角ﾎﾟｯﾌﾟ体" panose="040B0A00000000000000" pitchFamily="50" charset="-128"/>
                <a:ea typeface="HGS創英角ﾎﾟｯﾌﾟ体" panose="040B0A00000000000000" pitchFamily="50" charset="-128"/>
              </a:rPr>
              <a:t>　　　　　　　　　　　　　　　　  副会長　稲生義治</a:t>
            </a:r>
            <a:endParaRPr kumimoji="1" lang="ja-JP" altLang="en-US" sz="2125" dirty="0">
              <a:latin typeface="HGS創英角ﾎﾟｯﾌﾟ体" panose="040B0A00000000000000" pitchFamily="50" charset="-128"/>
              <a:ea typeface="HGS創英角ﾎﾟｯﾌﾟ体" panose="040B0A00000000000000" pitchFamily="50" charset="-128"/>
            </a:endParaRPr>
          </a:p>
        </p:txBody>
      </p:sp>
      <p:sp>
        <p:nvSpPr>
          <p:cNvPr id="65" name="正方形/長方形 64"/>
          <p:cNvSpPr/>
          <p:nvPr/>
        </p:nvSpPr>
        <p:spPr>
          <a:xfrm>
            <a:off x="12156507" y="141482"/>
            <a:ext cx="2950991" cy="10408853"/>
          </a:xfrm>
          <a:prstGeom prst="rect">
            <a:avLst/>
          </a:prstGeom>
          <a:gradFill flip="none" rotWithShape="1">
            <a:gsLst>
              <a:gs pos="0">
                <a:schemeClr val="accent1">
                  <a:alpha val="99000"/>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785" tIns="69393" rIns="138785" bIns="69393" numCol="1" spcCol="0" rtlCol="0" fromWordArt="0" anchor="ctr" anchorCtr="0" forceAA="0" compatLnSpc="1">
            <a:prstTxWarp prst="textNoShape">
              <a:avLst/>
            </a:prstTxWarp>
            <a:noAutofit/>
          </a:bodyPr>
          <a:lstStyle/>
          <a:p>
            <a:pPr algn="ctr"/>
            <a:endParaRPr kumimoji="1" lang="ja-JP" altLang="en-US" sz="3079"/>
          </a:p>
        </p:txBody>
      </p:sp>
      <p:sp>
        <p:nvSpPr>
          <p:cNvPr id="66" name="楕円 65"/>
          <p:cNvSpPr/>
          <p:nvPr/>
        </p:nvSpPr>
        <p:spPr>
          <a:xfrm>
            <a:off x="9211881" y="-526732"/>
            <a:ext cx="4199591" cy="120067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785" tIns="69393" rIns="138785" bIns="69393" numCol="1" spcCol="0" rtlCol="0" fromWordArt="0" anchor="ctr" anchorCtr="0" forceAA="0" compatLnSpc="1">
            <a:prstTxWarp prst="textNoShape">
              <a:avLst/>
            </a:prstTxWarp>
            <a:noAutofit/>
          </a:bodyPr>
          <a:lstStyle/>
          <a:p>
            <a:pPr algn="ctr"/>
            <a:endParaRPr kumimoji="1" lang="ja-JP" altLang="en-US" sz="3079"/>
          </a:p>
        </p:txBody>
      </p:sp>
      <p:pic>
        <p:nvPicPr>
          <p:cNvPr id="67" name="図 66"/>
          <p:cNvPicPr>
            <a:picLocks/>
          </p:cNvPicPr>
          <p:nvPr/>
        </p:nvPicPr>
        <p:blipFill rotWithShape="1">
          <a:blip r:embed="rId2"/>
          <a:srcRect l="1" r="-192"/>
          <a:stretch/>
        </p:blipFill>
        <p:spPr>
          <a:xfrm>
            <a:off x="10274871" y="399547"/>
            <a:ext cx="4832627" cy="4494268"/>
          </a:xfrm>
          <a:prstGeom prst="ellipse">
            <a:avLst/>
          </a:prstGeom>
        </p:spPr>
      </p:pic>
      <p:grpSp>
        <p:nvGrpSpPr>
          <p:cNvPr id="68" name="グループ化 67"/>
          <p:cNvGrpSpPr/>
          <p:nvPr/>
        </p:nvGrpSpPr>
        <p:grpSpPr>
          <a:xfrm>
            <a:off x="8199515" y="110740"/>
            <a:ext cx="2295279" cy="2963953"/>
            <a:chOff x="2179788" y="435266"/>
            <a:chExt cx="2280062" cy="2888113"/>
          </a:xfrm>
        </p:grpSpPr>
        <p:pic>
          <p:nvPicPr>
            <p:cNvPr id="69" name="図 68"/>
            <p:cNvPicPr>
              <a:picLocks noChangeAspect="1"/>
            </p:cNvPicPr>
            <p:nvPr/>
          </p:nvPicPr>
          <p:blipFill rotWithShape="1">
            <a:blip r:embed="rId3" cstate="print">
              <a:extLst>
                <a:ext uri="{28A0092B-C50C-407E-A947-70E740481C1C}">
                  <a14:useLocalDpi xmlns:a14="http://schemas.microsoft.com/office/drawing/2010/main" val="0"/>
                </a:ext>
              </a:extLst>
            </a:blip>
            <a:srcRect l="37267" t="13856" r="15718" b="44030"/>
            <a:stretch/>
          </p:blipFill>
          <p:spPr>
            <a:xfrm>
              <a:off x="2179788" y="435266"/>
              <a:ext cx="2280062" cy="2888113"/>
            </a:xfrm>
            <a:prstGeom prst="ellipse">
              <a:avLst/>
            </a:prstGeom>
          </p:spPr>
        </p:pic>
        <p:sp>
          <p:nvSpPr>
            <p:cNvPr id="70" name="フリーフォーム 69"/>
            <p:cNvSpPr/>
            <p:nvPr/>
          </p:nvSpPr>
          <p:spPr>
            <a:xfrm>
              <a:off x="2284465" y="2840495"/>
              <a:ext cx="855023" cy="439387"/>
            </a:xfrm>
            <a:custGeom>
              <a:avLst/>
              <a:gdLst>
                <a:gd name="connsiteX0" fmla="*/ 0 w 855023"/>
                <a:gd name="connsiteY0" fmla="*/ 35626 h 439387"/>
                <a:gd name="connsiteX1" fmla="*/ 843148 w 855023"/>
                <a:gd name="connsiteY1" fmla="*/ 0 h 439387"/>
                <a:gd name="connsiteX2" fmla="*/ 855023 w 855023"/>
                <a:gd name="connsiteY2" fmla="*/ 261257 h 439387"/>
                <a:gd name="connsiteX3" fmla="*/ 391885 w 855023"/>
                <a:gd name="connsiteY3" fmla="*/ 439387 h 439387"/>
                <a:gd name="connsiteX4" fmla="*/ 0 w 855023"/>
                <a:gd name="connsiteY4" fmla="*/ 35626 h 43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023" h="439387">
                  <a:moveTo>
                    <a:pt x="0" y="35626"/>
                  </a:moveTo>
                  <a:lnTo>
                    <a:pt x="843148" y="0"/>
                  </a:lnTo>
                  <a:lnTo>
                    <a:pt x="855023" y="261257"/>
                  </a:lnTo>
                  <a:lnTo>
                    <a:pt x="391885" y="439387"/>
                  </a:lnTo>
                  <a:lnTo>
                    <a:pt x="0" y="356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785" tIns="69393" rIns="138785" bIns="69393" numCol="1" spcCol="0" rtlCol="0" fromWordArt="0" anchor="ctr" anchorCtr="0" forceAA="0" compatLnSpc="1">
              <a:prstTxWarp prst="textNoShape">
                <a:avLst/>
              </a:prstTxWarp>
              <a:noAutofit/>
            </a:bodyPr>
            <a:lstStyle/>
            <a:p>
              <a:pPr algn="ctr"/>
              <a:endParaRPr kumimoji="1" lang="ja-JP" altLang="en-US" sz="3079"/>
            </a:p>
          </p:txBody>
        </p:sp>
      </p:grpSp>
      <p:sp>
        <p:nvSpPr>
          <p:cNvPr id="72" name="正方形/長方形 71"/>
          <p:cNvSpPr/>
          <p:nvPr/>
        </p:nvSpPr>
        <p:spPr>
          <a:xfrm>
            <a:off x="8881706" y="4841415"/>
            <a:ext cx="5344167" cy="1073987"/>
          </a:xfrm>
          <a:prstGeom prst="rect">
            <a:avLst/>
          </a:prstGeom>
          <a:noFill/>
        </p:spPr>
        <p:txBody>
          <a:bodyPr wrap="none" lIns="138785" tIns="69393" rIns="138785" bIns="69393">
            <a:spAutoFit/>
          </a:bodyPr>
          <a:lstStyle/>
          <a:p>
            <a:pPr algn="ctr"/>
            <a:r>
              <a:rPr lang="ja-JP" altLang="en-US" sz="3034" b="1" i="1" dirty="0">
                <a:ln w="6600">
                  <a:solidFill>
                    <a:schemeClr val="tx1">
                      <a:lumMod val="85000"/>
                      <a:lumOff val="15000"/>
                    </a:schemeClr>
                  </a:solidFill>
                  <a:prstDash val="solid"/>
                </a:ln>
                <a:effectLst>
                  <a:outerShdw dist="38100" dir="2700000" algn="tl" rotWithShape="0">
                    <a:schemeClr val="bg2">
                      <a:lumMod val="25000"/>
                    </a:schemeClr>
                  </a:outerShdw>
                </a:effectLst>
              </a:rPr>
              <a:t>亀崎仲町通りまちづくり</a:t>
            </a:r>
            <a:r>
              <a:rPr lang="ja-JP" altLang="en-US" sz="3034" b="1" i="1" dirty="0" smtClean="0">
                <a:ln w="6600">
                  <a:solidFill>
                    <a:schemeClr val="tx1">
                      <a:lumMod val="85000"/>
                      <a:lumOff val="15000"/>
                    </a:schemeClr>
                  </a:solidFill>
                  <a:prstDash val="solid"/>
                </a:ln>
                <a:effectLst>
                  <a:outerShdw dist="38100" dir="2700000" algn="tl" rotWithShape="0">
                    <a:schemeClr val="bg2">
                      <a:lumMod val="25000"/>
                    </a:schemeClr>
                  </a:outerShdw>
                </a:effectLst>
              </a:rPr>
              <a:t>方針</a:t>
            </a:r>
            <a:endParaRPr lang="en-US" altLang="ja-JP" sz="3034" b="1" i="1" dirty="0">
              <a:ln w="6600">
                <a:solidFill>
                  <a:schemeClr val="tx1">
                    <a:lumMod val="85000"/>
                    <a:lumOff val="15000"/>
                  </a:schemeClr>
                </a:solidFill>
                <a:prstDash val="solid"/>
              </a:ln>
              <a:effectLst>
                <a:outerShdw dist="38100" dir="2700000" algn="tl" rotWithShape="0">
                  <a:schemeClr val="bg2">
                    <a:lumMod val="25000"/>
                  </a:schemeClr>
                </a:outerShdw>
              </a:effectLst>
            </a:endParaRPr>
          </a:p>
          <a:p>
            <a:pPr algn="ctr"/>
            <a:r>
              <a:rPr lang="ja-JP" altLang="en-US" sz="3034" b="1" i="1" dirty="0">
                <a:ln w="6600">
                  <a:solidFill>
                    <a:schemeClr val="tx1">
                      <a:lumMod val="85000"/>
                      <a:lumOff val="15000"/>
                    </a:schemeClr>
                  </a:solidFill>
                  <a:prstDash val="solid"/>
                </a:ln>
                <a:effectLst>
                  <a:outerShdw dist="38100" dir="2700000" algn="tl" rotWithShape="0">
                    <a:schemeClr val="bg2">
                      <a:lumMod val="25000"/>
                    </a:schemeClr>
                  </a:outerShdw>
                </a:effectLst>
              </a:rPr>
              <a:t>　　～無電柱化にむけて～</a:t>
            </a:r>
          </a:p>
        </p:txBody>
      </p:sp>
      <p:sp>
        <p:nvSpPr>
          <p:cNvPr id="2" name="正方形/長方形 1"/>
          <p:cNvSpPr/>
          <p:nvPr/>
        </p:nvSpPr>
        <p:spPr>
          <a:xfrm>
            <a:off x="8199514" y="6667246"/>
            <a:ext cx="6152988" cy="1308277"/>
          </a:xfrm>
          <a:prstGeom prst="rect">
            <a:avLst/>
          </a:prstGeom>
          <a:ln w="50800" cmpd="thinThick">
            <a:noFill/>
          </a:ln>
        </p:spPr>
        <p:txBody>
          <a:bodyPr wrap="square" lIns="36123" tIns="36123" rIns="36123" bIns="36123">
            <a:spAutoFit/>
          </a:bodyPr>
          <a:lstStyle/>
          <a:p>
            <a:r>
              <a:rPr kumimoji="1" lang="ja-JP" altLang="en-US" sz="1605" dirty="0">
                <a:latin typeface="メイリオ" panose="020B0604030504040204" pitchFamily="50" charset="-128"/>
                <a:ea typeface="メイリオ" panose="020B0604030504040204" pitchFamily="50" charset="-128"/>
              </a:rPr>
              <a:t>　</a:t>
            </a:r>
            <a:r>
              <a:rPr kumimoji="1" lang="ja-JP" altLang="en-US" sz="2007" dirty="0">
                <a:latin typeface="HGPｺﾞｼｯｸM" panose="020B0600000000000000" pitchFamily="50" charset="-128"/>
                <a:ea typeface="HGPｺﾞｼｯｸM" panose="020B0600000000000000" pitchFamily="50" charset="-128"/>
              </a:rPr>
              <a:t>この亀崎地区は「</a:t>
            </a:r>
            <a:r>
              <a:rPr kumimoji="1" lang="ja-JP" altLang="en-US" sz="2007" b="1" u="sng" dirty="0">
                <a:latin typeface="HGPｺﾞｼｯｸM" panose="020B0600000000000000" pitchFamily="50" charset="-128"/>
                <a:ea typeface="HGPｺﾞｼｯｸM" panose="020B0600000000000000" pitchFamily="50" charset="-128"/>
              </a:rPr>
              <a:t>景観形成重点地区</a:t>
            </a:r>
            <a:r>
              <a:rPr kumimoji="1" lang="ja-JP" altLang="en-US" sz="2007" dirty="0">
                <a:latin typeface="HGPｺﾞｼｯｸM" panose="020B0600000000000000" pitchFamily="50" charset="-128"/>
                <a:ea typeface="HGPｺﾞｼｯｸM" panose="020B0600000000000000" pitchFamily="50" charset="-128"/>
              </a:rPr>
              <a:t>」に、位置付けられており、将来にわたり仲町通りに存在する景観及び伝統ある資源を活かすため、以下の理念や指針を定め、まちづくり方針を策定いたしました。</a:t>
            </a:r>
          </a:p>
        </p:txBody>
      </p:sp>
      <p:sp>
        <p:nvSpPr>
          <p:cNvPr id="4" name="角丸四角形 3"/>
          <p:cNvSpPr/>
          <p:nvPr/>
        </p:nvSpPr>
        <p:spPr>
          <a:xfrm>
            <a:off x="7844812" y="6284582"/>
            <a:ext cx="6957877" cy="37083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18"/>
          </a:p>
        </p:txBody>
      </p:sp>
      <p:sp>
        <p:nvSpPr>
          <p:cNvPr id="22" name="角丸四角形 21"/>
          <p:cNvSpPr/>
          <p:nvPr/>
        </p:nvSpPr>
        <p:spPr>
          <a:xfrm>
            <a:off x="1243326" y="7108187"/>
            <a:ext cx="1327304" cy="367873"/>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18"/>
          </a:p>
        </p:txBody>
      </p:sp>
      <p:sp>
        <p:nvSpPr>
          <p:cNvPr id="23" name="テキスト ボックス 22"/>
          <p:cNvSpPr txBox="1"/>
          <p:nvPr/>
        </p:nvSpPr>
        <p:spPr>
          <a:xfrm>
            <a:off x="2590025" y="7082488"/>
            <a:ext cx="3992120" cy="372785"/>
          </a:xfrm>
          <a:prstGeom prst="rect">
            <a:avLst/>
          </a:prstGeom>
          <a:noFill/>
        </p:spPr>
        <p:txBody>
          <a:bodyPr wrap="square" rtlCol="0">
            <a:spAutoFit/>
          </a:bodyPr>
          <a:lstStyle/>
          <a:p>
            <a:r>
              <a:rPr kumimoji="1" lang="ja-JP" altLang="en-US" sz="1820" b="1" dirty="0">
                <a:latin typeface="HGS創英角ﾎﾟｯﾌﾟ体" panose="040B0A00000000000000" pitchFamily="50" charset="-128"/>
                <a:ea typeface="HGS創英角ﾎﾟｯﾌﾟ体" panose="040B0A00000000000000" pitchFamily="50" charset="-128"/>
              </a:rPr>
              <a:t>景観形成重点地区（亀崎仲町通り）</a:t>
            </a:r>
          </a:p>
        </p:txBody>
      </p:sp>
      <p:sp>
        <p:nvSpPr>
          <p:cNvPr id="5" name="テキスト ボックス 4"/>
          <p:cNvSpPr txBox="1"/>
          <p:nvPr/>
        </p:nvSpPr>
        <p:spPr>
          <a:xfrm>
            <a:off x="8898682" y="8266317"/>
            <a:ext cx="4817767" cy="1945636"/>
          </a:xfrm>
          <a:prstGeom prst="rect">
            <a:avLst/>
          </a:prstGeom>
          <a:noFill/>
        </p:spPr>
        <p:txBody>
          <a:bodyPr wrap="none" rtlCol="0">
            <a:spAutoFit/>
          </a:bodyPr>
          <a:lstStyle/>
          <a:p>
            <a:r>
              <a:rPr kumimoji="1" lang="ja-JP" altLang="en-US" sz="2007" b="1" u="sng" dirty="0">
                <a:latin typeface="メイリオ" panose="020B0604030504040204" pitchFamily="50" charset="-128"/>
                <a:ea typeface="メイリオ" panose="020B0604030504040204" pitchFamily="50" charset="-128"/>
              </a:rPr>
              <a:t>基本理念</a:t>
            </a:r>
            <a:r>
              <a:rPr kumimoji="1" lang="ja-JP" altLang="en-US" sz="2007" dirty="0">
                <a:latin typeface="メイリオ" panose="020B0604030504040204" pitchFamily="50" charset="-128"/>
                <a:ea typeface="メイリオ" panose="020B0604030504040204" pitchFamily="50" charset="-128"/>
              </a:rPr>
              <a:t>　自分たちでつくるまちづくり</a:t>
            </a:r>
            <a:endParaRPr kumimoji="1" lang="en-US" altLang="ja-JP" sz="2007" dirty="0">
              <a:latin typeface="メイリオ" panose="020B0604030504040204" pitchFamily="50" charset="-128"/>
              <a:ea typeface="メイリオ" panose="020B0604030504040204" pitchFamily="50" charset="-128"/>
            </a:endParaRPr>
          </a:p>
          <a:p>
            <a:endParaRPr kumimoji="1" lang="en-US" altLang="ja-JP" sz="2007" dirty="0">
              <a:latin typeface="メイリオ" panose="020B0604030504040204" pitchFamily="50" charset="-128"/>
              <a:ea typeface="メイリオ" panose="020B0604030504040204" pitchFamily="50" charset="-128"/>
            </a:endParaRPr>
          </a:p>
          <a:p>
            <a:r>
              <a:rPr kumimoji="1" lang="ja-JP" altLang="en-US" sz="2007" b="1" u="sng" dirty="0">
                <a:latin typeface="メイリオ" panose="020B0604030504040204" pitchFamily="50" charset="-128"/>
                <a:ea typeface="メイリオ" panose="020B0604030504040204" pitchFamily="50" charset="-128"/>
              </a:rPr>
              <a:t>行動指針</a:t>
            </a:r>
            <a:r>
              <a:rPr kumimoji="1" lang="ja-JP" altLang="en-US" sz="2007" dirty="0">
                <a:latin typeface="メイリオ" panose="020B0604030504040204" pitchFamily="50" charset="-128"/>
                <a:ea typeface="メイリオ" panose="020B0604030504040204" pitchFamily="50" charset="-128"/>
              </a:rPr>
              <a:t>　「歴史を重んじる」</a:t>
            </a:r>
            <a:endParaRPr kumimoji="1" lang="en-US" altLang="ja-JP" sz="2007" dirty="0">
              <a:latin typeface="メイリオ" panose="020B0604030504040204" pitchFamily="50" charset="-128"/>
              <a:ea typeface="メイリオ" panose="020B0604030504040204" pitchFamily="50" charset="-128"/>
            </a:endParaRPr>
          </a:p>
          <a:p>
            <a:r>
              <a:rPr kumimoji="1" lang="ja-JP" altLang="en-US" sz="2007" dirty="0">
                <a:latin typeface="メイリオ" panose="020B0604030504040204" pitchFamily="50" charset="-128"/>
                <a:ea typeface="メイリオ" panose="020B0604030504040204" pitchFamily="50" charset="-128"/>
              </a:rPr>
              <a:t>　　　　　「新しさを受け入れる」</a:t>
            </a:r>
            <a:endParaRPr kumimoji="1" lang="en-US" altLang="ja-JP" sz="2007" dirty="0">
              <a:latin typeface="メイリオ" panose="020B0604030504040204" pitchFamily="50" charset="-128"/>
              <a:ea typeface="メイリオ" panose="020B0604030504040204" pitchFamily="50" charset="-128"/>
            </a:endParaRPr>
          </a:p>
          <a:p>
            <a:r>
              <a:rPr kumimoji="1" lang="ja-JP" altLang="en-US" sz="2007" dirty="0">
                <a:latin typeface="メイリオ" panose="020B0604030504040204" pitchFamily="50" charset="-128"/>
                <a:ea typeface="メイリオ" panose="020B0604030504040204" pitchFamily="50" charset="-128"/>
              </a:rPr>
              <a:t>　　　　　「長く続ける」</a:t>
            </a:r>
            <a:endParaRPr kumimoji="1" lang="en-US" altLang="ja-JP" sz="2007" dirty="0">
              <a:latin typeface="メイリオ" panose="020B0604030504040204" pitchFamily="50" charset="-128"/>
              <a:ea typeface="メイリオ" panose="020B0604030504040204" pitchFamily="50" charset="-128"/>
            </a:endParaRPr>
          </a:p>
          <a:p>
            <a:r>
              <a:rPr kumimoji="1" lang="ja-JP" altLang="en-US" sz="2007" dirty="0">
                <a:latin typeface="メイリオ" panose="020B0604030504040204" pitchFamily="50" charset="-128"/>
                <a:ea typeface="メイリオ" panose="020B0604030504040204" pitchFamily="50" charset="-128"/>
              </a:rPr>
              <a:t>　　　　　</a:t>
            </a:r>
            <a:r>
              <a:rPr kumimoji="1" lang="ja-JP" altLang="en-US" sz="1818" dirty="0">
                <a:latin typeface="メイリオ" panose="020B0604030504040204" pitchFamily="50" charset="-128"/>
                <a:ea typeface="メイリオ" panose="020B0604030504040204" pitchFamily="50" charset="-128"/>
              </a:rPr>
              <a:t>　</a:t>
            </a:r>
          </a:p>
        </p:txBody>
      </p:sp>
      <p:sp>
        <p:nvSpPr>
          <p:cNvPr id="20" name="角丸四角形 19"/>
          <p:cNvSpPr/>
          <p:nvPr/>
        </p:nvSpPr>
        <p:spPr>
          <a:xfrm>
            <a:off x="1243326" y="7581729"/>
            <a:ext cx="1327304" cy="367873"/>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18"/>
          </a:p>
        </p:txBody>
      </p:sp>
      <p:sp>
        <p:nvSpPr>
          <p:cNvPr id="21" name="テキスト ボックス 20"/>
          <p:cNvSpPr txBox="1"/>
          <p:nvPr/>
        </p:nvSpPr>
        <p:spPr>
          <a:xfrm>
            <a:off x="2590025" y="7578651"/>
            <a:ext cx="3992120" cy="372785"/>
          </a:xfrm>
          <a:prstGeom prst="rect">
            <a:avLst/>
          </a:prstGeom>
          <a:noFill/>
        </p:spPr>
        <p:txBody>
          <a:bodyPr wrap="square" rtlCol="0">
            <a:spAutoFit/>
          </a:bodyPr>
          <a:lstStyle/>
          <a:p>
            <a:r>
              <a:rPr kumimoji="1" lang="ja-JP" altLang="en-US" sz="1820" b="1" dirty="0" smtClean="0">
                <a:latin typeface="HGS創英角ﾎﾟｯﾌﾟ体" panose="040B0A00000000000000" pitchFamily="50" charset="-128"/>
                <a:ea typeface="HGS創英角ﾎﾟｯﾌﾟ体" panose="040B0A00000000000000" pitchFamily="50" charset="-128"/>
              </a:rPr>
              <a:t>空き家を活用した店舗</a:t>
            </a:r>
            <a:endParaRPr kumimoji="1" lang="ja-JP" altLang="en-US" sz="1820" b="1" dirty="0">
              <a:latin typeface="HGS創英角ﾎﾟｯﾌﾟ体" panose="040B0A00000000000000" pitchFamily="50" charset="-128"/>
              <a:ea typeface="HGS創英角ﾎﾟｯﾌﾟ体" panose="040B0A00000000000000"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82" y="1017546"/>
            <a:ext cx="6508783" cy="5964185"/>
          </a:xfrm>
          <a:prstGeom prst="rect">
            <a:avLst/>
          </a:prstGeom>
        </p:spPr>
      </p:pic>
    </p:spTree>
    <p:extLst>
      <p:ext uri="{BB962C8B-B14F-4D97-AF65-F5344CB8AC3E}">
        <p14:creationId xmlns:p14="http://schemas.microsoft.com/office/powerpoint/2010/main" val="3081900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1393</TotalTime>
  <Words>599</Words>
  <Application>Microsoft Office PowerPoint</Application>
  <PresentationFormat>ユーザー設定</PresentationFormat>
  <Paragraphs>59</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HGPｺﾞｼｯｸM</vt:lpstr>
      <vt:lpstr>HGS創英角ﾎﾟｯﾌﾟ体</vt:lpstr>
      <vt:lpstr>HG丸ｺﾞｼｯｸM-PRO</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半田市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半田市</dc:creator>
  <cp:lastModifiedBy>半田市</cp:lastModifiedBy>
  <cp:revision>103</cp:revision>
  <cp:lastPrinted>2020-01-29T07:37:25Z</cp:lastPrinted>
  <dcterms:created xsi:type="dcterms:W3CDTF">2019-07-18T04:54:12Z</dcterms:created>
  <dcterms:modified xsi:type="dcterms:W3CDTF">2023-07-13T00:40:42Z</dcterms:modified>
</cp:coreProperties>
</file>