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7561263" cy="10693400"/>
  <p:notesSz cx="6807200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447C"/>
    <a:srgbClr val="FFFFFF"/>
    <a:srgbClr val="FECEDD"/>
    <a:srgbClr val="4AA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6" autoAdjust="0"/>
    <p:restoredTop sz="94622" autoAdjust="0"/>
  </p:normalViewPr>
  <p:slideViewPr>
    <p:cSldViewPr>
      <p:cViewPr varScale="1">
        <p:scale>
          <a:sx n="105" d="100"/>
          <a:sy n="105" d="100"/>
        </p:scale>
        <p:origin x="102" y="1188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FF4A9-1AA0-41BE-8090-CE4720D90EE0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52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35278-408B-4062-A3E5-4EC590F6BA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76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5278-408B-4062-A3E5-4EC590F6BAA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48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05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34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41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58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88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0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45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62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13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90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2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B8712-91B7-49F4-9216-93274D7DA23F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16FBD-7FED-47E5-A2BA-2DAA6EA85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60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209355" y="4626620"/>
            <a:ext cx="5142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協賛企業等募集</a:t>
            </a:r>
            <a:r>
              <a:rPr kumimoji="1" lang="ja-JP" altLang="en-US" sz="18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kumimoji="1" lang="ja-JP" altLang="en-US" sz="20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お知らせ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4112" y="6570836"/>
            <a:ext cx="2908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令和</a:t>
            </a:r>
            <a:r>
              <a:rPr lang="ja-JP" altLang="en-US" sz="20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６</a:t>
            </a:r>
            <a:r>
              <a:rPr kumimoji="1"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</a:t>
            </a:r>
            <a:r>
              <a:rPr kumimoji="1" lang="en-US" altLang="ja-JP" sz="20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5</a:t>
            </a:r>
            <a:r>
              <a:rPr kumimoji="1"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lang="en-US" altLang="ja-JP" sz="20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31</a:t>
            </a:r>
            <a:r>
              <a:rPr kumimoji="1"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</a:t>
            </a:r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金</a:t>
            </a:r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74112" y="7452087"/>
            <a:ext cx="3021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令和</a:t>
            </a:r>
            <a:r>
              <a:rPr lang="ja-JP" altLang="en-US" sz="20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６</a:t>
            </a:r>
            <a:r>
              <a:rPr kumimoji="1"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</a:t>
            </a:r>
            <a:r>
              <a:rPr lang="en-US" altLang="ja-JP" sz="20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11</a:t>
            </a:r>
            <a:r>
              <a:rPr kumimoji="1"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kumimoji="1" lang="ja-JP" altLang="en-US" sz="20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３</a:t>
            </a:r>
            <a:r>
              <a:rPr kumimoji="1"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</a:t>
            </a:r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</a:t>
            </a:r>
            <a:r>
              <a:rPr kumimoji="1"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74112" y="8333338"/>
            <a:ext cx="3685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半田ぴよログスポーツパーク</a:t>
            </a:r>
            <a:endParaRPr lang="en-US" altLang="ja-JP" sz="18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18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陸上競技場</a:t>
            </a:r>
            <a:endParaRPr kumimoji="1" lang="ja-JP" altLang="en-US" sz="18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419899" y="665131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spc="6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申込期限</a:t>
            </a:r>
            <a:endParaRPr kumimoji="1" lang="ja-JP" altLang="en-US" sz="1200" b="1" spc="6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535316" y="7529611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spc="6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開催日</a:t>
            </a:r>
            <a:endParaRPr kumimoji="1" lang="ja-JP" altLang="en-US" sz="1200" b="1" spc="6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04367" y="841086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spc="6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大会会場</a:t>
            </a:r>
            <a:endParaRPr kumimoji="1" lang="ja-JP" altLang="en-US" sz="1200" b="1" spc="6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332359" y="6589756"/>
            <a:ext cx="1173842" cy="40011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1332359" y="7468055"/>
            <a:ext cx="1173842" cy="40011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1332359" y="8356950"/>
            <a:ext cx="1173842" cy="40011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53735" y="10027220"/>
            <a:ext cx="3053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はんだシティマラソン実行委員会</a:t>
            </a:r>
            <a:endParaRPr kumimoji="1" lang="ja-JP" altLang="en-US" sz="12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043" y="1685537"/>
            <a:ext cx="2377176" cy="1800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401091" y="2685099"/>
            <a:ext cx="534318" cy="10186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75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0740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04780\Desktop\みんなで、かける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49" b="11324"/>
          <a:stretch/>
        </p:blipFill>
        <p:spPr bwMode="auto">
          <a:xfrm>
            <a:off x="0" y="-125908"/>
            <a:ext cx="7561262" cy="400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角丸四角形 2"/>
          <p:cNvSpPr/>
          <p:nvPr/>
        </p:nvSpPr>
        <p:spPr>
          <a:xfrm>
            <a:off x="543068" y="2034332"/>
            <a:ext cx="6475126" cy="1788951"/>
          </a:xfrm>
          <a:prstGeom prst="roundRect">
            <a:avLst>
              <a:gd name="adj" fmla="val 5315"/>
            </a:avLst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20835" y="4122564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1 . </a:t>
            </a:r>
            <a:r>
              <a:rPr kumimoji="1" lang="ja-JP" altLang="en-US" sz="12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大会概要</a:t>
            </a:r>
            <a:endParaRPr kumimoji="1" lang="ja-JP" altLang="en-US" sz="1100" spc="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22724" y="6282804"/>
            <a:ext cx="4717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. </a:t>
            </a:r>
            <a:r>
              <a:rPr kumimoji="1" lang="ja-JP" altLang="en-US" sz="12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協賛金・物品の</a:t>
            </a:r>
            <a:r>
              <a:rPr lang="ja-JP" altLang="en-US" sz="12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ご提供</a:t>
            </a:r>
            <a:r>
              <a:rPr lang="ja-JP" altLang="en-US" sz="11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</a:t>
            </a:r>
            <a:r>
              <a:rPr lang="ja-JP" altLang="en-US" sz="12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協賛特典</a:t>
            </a:r>
            <a:r>
              <a:rPr lang="ja-JP" altLang="en-US" sz="11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について</a:t>
            </a:r>
            <a:endParaRPr kumimoji="1" lang="ja-JP" altLang="en-US" sz="1100" spc="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0758" y="2187388"/>
            <a:ext cx="6219745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はんだシティマラソン</a:t>
            </a:r>
            <a:r>
              <a:rPr kumimoji="1"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は昭和</a:t>
            </a:r>
            <a:r>
              <a:rPr kumimoji="1" lang="en-US" altLang="ja-JP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57</a:t>
            </a:r>
            <a:r>
              <a:rPr kumimoji="1"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年の第</a:t>
            </a:r>
            <a:r>
              <a:rPr kumimoji="1" lang="en-US" altLang="ja-JP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</a:t>
            </a:r>
            <a:r>
              <a:rPr kumimoji="1"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回大会以来、協賛企業・団体を始め多くの支援に</a:t>
            </a:r>
            <a:r>
              <a:rPr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支えられ、毎年４</a:t>
            </a:r>
            <a:r>
              <a:rPr lang="en-US" altLang="ja-JP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,</a:t>
            </a:r>
            <a:r>
              <a:rPr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０００人以上が参加する地域で、最も親しまれるスポーツイベントになりました。令和４</a:t>
            </a:r>
            <a:r>
              <a:rPr kumimoji="1"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</a:t>
            </a:r>
            <a:r>
              <a:rPr kumimoji="1" lang="en-US" altLang="ja-JP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11</a:t>
            </a:r>
            <a:r>
              <a:rPr kumimoji="1"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月には３年ぶりに</a:t>
            </a:r>
            <a:r>
              <a:rPr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４０回目となる</a:t>
            </a:r>
            <a:r>
              <a:rPr kumimoji="1"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大会を実施し、</a:t>
            </a:r>
            <a:r>
              <a:rPr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多くの参加者</a:t>
            </a:r>
            <a:r>
              <a:rPr kumimoji="1"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を迎え、盛大に開催することができました。</a:t>
            </a:r>
            <a:endParaRPr kumimoji="1" lang="en-US" altLang="ja-JP" sz="1000" spc="300" dirty="0">
              <a:solidFill>
                <a:schemeClr val="bg2">
                  <a:lumMod val="2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spc="300" dirty="0">
                <a:solidFill>
                  <a:schemeClr val="bg2">
                    <a:lumMod val="25000"/>
                  </a:scheme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はんだシティマラソンは、今後も地域の皆様をはじめとするランナーに選ばれる大会を目指すとともに、さらに市の魅力を発信していきます。</a:t>
            </a:r>
            <a:endParaRPr lang="en-US" altLang="ja-JP" sz="1000" spc="300" dirty="0">
              <a:solidFill>
                <a:schemeClr val="bg2">
                  <a:lumMod val="25000"/>
                </a:schemeClr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6375" y="8255267"/>
            <a:ext cx="6944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協賛申込み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89388" y="8255847"/>
            <a:ext cx="12682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協賛決定通知（</a:t>
            </a:r>
            <a:r>
              <a:rPr lang="en-US" altLang="ja-JP" sz="8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6</a:t>
            </a:r>
            <a:r>
              <a:rPr lang="ja-JP" altLang="en-US" sz="8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月～）</a:t>
            </a:r>
            <a:endParaRPr kumimoji="1" lang="ja-JP" altLang="en-US" sz="8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0791" y="8204745"/>
            <a:ext cx="12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協賛金・物品のご提供</a:t>
            </a:r>
            <a:endParaRPr kumimoji="1" lang="en-US" altLang="ja-JP" sz="8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lang="ja-JP" altLang="en-US" sz="8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各種協賛金特典の授受</a:t>
            </a:r>
            <a:endParaRPr kumimoji="1" lang="ja-JP" altLang="en-US" sz="8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6" name="二等辺三角形 5"/>
          <p:cNvSpPr/>
          <p:nvPr/>
        </p:nvSpPr>
        <p:spPr>
          <a:xfrm rot="5400000">
            <a:off x="2608639" y="7915092"/>
            <a:ext cx="288032" cy="248303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 rot="5400000">
            <a:off x="4768879" y="7915092"/>
            <a:ext cx="288032" cy="248303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9485" y="6672605"/>
            <a:ext cx="6602293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協賛のご提供の方法は、現金協賛と物品協賛の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２</a:t>
            </a: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種類があります。協賛内容をお選びいただいた後、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３</a:t>
            </a: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種類のコースから協賛特典を選択します。協賛内容に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応じて</a:t>
            </a: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得られる特典が異なりますので、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右</a:t>
            </a: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表を参考にしてください。</a:t>
            </a:r>
            <a:endParaRPr kumimoji="1"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12279" y="9601401"/>
            <a:ext cx="456173" cy="456173"/>
            <a:chOff x="778861" y="9614160"/>
            <a:chExt cx="456173" cy="456173"/>
          </a:xfrm>
        </p:grpSpPr>
        <p:sp>
          <p:nvSpPr>
            <p:cNvPr id="19" name="正方形/長方形 18"/>
            <p:cNvSpPr/>
            <p:nvPr/>
          </p:nvSpPr>
          <p:spPr>
            <a:xfrm>
              <a:off x="778861" y="9614160"/>
              <a:ext cx="456173" cy="45617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00154" y="9650851"/>
              <a:ext cx="4348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現金</a:t>
              </a:r>
              <a:endParaRPr kumimoji="1" lang="en-US" altLang="ja-JP" sz="900" b="1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endParaRPr>
            </a:p>
            <a:p>
              <a:r>
                <a:rPr kumimoji="1" lang="ja-JP" altLang="en-US" sz="9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協賛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823812" y="9659111"/>
              <a:ext cx="366270" cy="366270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4594168" y="9652596"/>
            <a:ext cx="415498" cy="415498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53471" y="9432572"/>
            <a:ext cx="274305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4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1</a:t>
            </a:r>
            <a:r>
              <a:rPr kumimoji="1"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万円 </a:t>
            </a:r>
            <a:r>
              <a:rPr kumimoji="1" lang="en-US" altLang="ja-JP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 </a:t>
            </a:r>
            <a:r>
              <a:rPr kumimoji="1" lang="en-US" altLang="ja-JP" sz="14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5</a:t>
            </a:r>
            <a:r>
              <a:rPr kumimoji="1"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万円 </a:t>
            </a:r>
            <a:r>
              <a:rPr kumimoji="1" lang="en-US" altLang="ja-JP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 </a:t>
            </a:r>
            <a:r>
              <a:rPr kumimoji="1" lang="en-US" altLang="ja-JP" sz="14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10</a:t>
            </a:r>
            <a:r>
              <a:rPr kumimoji="1"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万円以上</a:t>
            </a:r>
            <a:endParaRPr kumimoji="1" lang="en-US" altLang="ja-JP" sz="11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20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万円 </a:t>
            </a:r>
            <a:r>
              <a:rPr lang="en-US" altLang="ja-JP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 </a:t>
            </a:r>
            <a:r>
              <a:rPr lang="en-US" altLang="ja-JP" sz="14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50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万円 </a:t>
            </a:r>
            <a:r>
              <a:rPr lang="en-US" altLang="ja-JP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 </a:t>
            </a:r>
            <a:r>
              <a:rPr lang="en-US" altLang="ja-JP" sz="14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100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万円</a:t>
            </a:r>
            <a:endParaRPr kumimoji="1" lang="ja-JP" altLang="en-US" sz="11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20791" y="9591926"/>
            <a:ext cx="157927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6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万円以上の物品</a:t>
            </a:r>
            <a:endParaRPr kumimoji="1" lang="en-US" altLang="ja-JP" sz="11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3044162" y="8991120"/>
            <a:ext cx="1472939" cy="317765"/>
            <a:chOff x="2883756" y="9073700"/>
            <a:chExt cx="1472939" cy="317765"/>
          </a:xfrm>
        </p:grpSpPr>
        <p:sp>
          <p:nvSpPr>
            <p:cNvPr id="25" name="ブローチ 24"/>
            <p:cNvSpPr/>
            <p:nvPr/>
          </p:nvSpPr>
          <p:spPr>
            <a:xfrm>
              <a:off x="2883756" y="9073700"/>
              <a:ext cx="1472939" cy="317765"/>
            </a:xfrm>
            <a:prstGeom prst="plaqu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104683" y="9094082"/>
              <a:ext cx="1107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spc="6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協賛内容</a:t>
              </a:r>
            </a:p>
          </p:txBody>
        </p:sp>
        <p:sp>
          <p:nvSpPr>
            <p:cNvPr id="29" name="ブローチ 28"/>
            <p:cNvSpPr/>
            <p:nvPr/>
          </p:nvSpPr>
          <p:spPr>
            <a:xfrm>
              <a:off x="2924356" y="9094082"/>
              <a:ext cx="1388852" cy="275666"/>
            </a:xfrm>
            <a:prstGeom prst="plaque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4557452" y="9601401"/>
            <a:ext cx="456173" cy="456173"/>
            <a:chOff x="778861" y="9614160"/>
            <a:chExt cx="456173" cy="456173"/>
          </a:xfrm>
        </p:grpSpPr>
        <p:sp>
          <p:nvSpPr>
            <p:cNvPr id="31" name="正方形/長方形 30"/>
            <p:cNvSpPr/>
            <p:nvPr/>
          </p:nvSpPr>
          <p:spPr>
            <a:xfrm>
              <a:off x="778861" y="9614160"/>
              <a:ext cx="456173" cy="45617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800154" y="9650851"/>
              <a:ext cx="4348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物品</a:t>
              </a:r>
              <a:endParaRPr kumimoji="1" lang="en-US" altLang="ja-JP" sz="900" b="1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endParaRPr>
            </a:p>
            <a:p>
              <a:r>
                <a:rPr kumimoji="1" lang="ja-JP" altLang="en-US" sz="9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協賛</a:t>
              </a: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823812" y="9659111"/>
              <a:ext cx="366270" cy="366270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026" name="Picture 2" descr="F:\カメラ部写真\アイコン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707" y="7742068"/>
            <a:ext cx="344724" cy="44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カメラ部写真\アイコン2-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113" y="7722964"/>
            <a:ext cx="537857" cy="46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F:\カメラ部写真\アイコン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831" y="7751211"/>
            <a:ext cx="431401" cy="43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600804" y="4574357"/>
            <a:ext cx="3993401" cy="1280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期　日：</a:t>
            </a:r>
            <a:r>
              <a:rPr lang="en-US" altLang="ja-JP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202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４年</a:t>
            </a:r>
            <a:r>
              <a:rPr lang="en-US" altLang="ja-JP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11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月３日（日）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場　所：半田ぴよログスポーツパーク陸上競技場</a:t>
            </a:r>
            <a:endParaRPr kumimoji="1"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主　催：半田市、半田市教育委員会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　  半田市スポーツ協会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主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管：はんだシティマラソン実行委員会</a:t>
            </a:r>
            <a:endParaRPr kumimoji="1"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39820" y="4574357"/>
            <a:ext cx="3002745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参加者：約</a:t>
            </a:r>
            <a:r>
              <a:rPr lang="en-US" altLang="ja-JP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500</a:t>
            </a:r>
            <a:r>
              <a:rPr lang="ja-JP" altLang="en-US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人（見込）</a:t>
            </a:r>
            <a:endParaRPr kumimoji="1" lang="en-US" altLang="ja-JP" sz="1050" spc="300" dirty="0">
              <a:solidFill>
                <a:schemeClr val="bg1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種　目：シリアスソロの部（</a:t>
            </a:r>
            <a:r>
              <a:rPr lang="en-US" altLang="ja-JP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20</a:t>
            </a:r>
            <a:r>
              <a:rPr lang="ja-JP" altLang="en-US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㎞）</a:t>
            </a:r>
            <a:endParaRPr lang="en-US" altLang="ja-JP" sz="1050" spc="300" dirty="0">
              <a:solidFill>
                <a:schemeClr val="bg1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         </a:t>
            </a:r>
            <a:r>
              <a:rPr lang="ja-JP" altLang="en-US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リレーマラソンの部</a:t>
            </a:r>
            <a:endParaRPr lang="en-US" altLang="ja-JP" sz="1050" spc="300" dirty="0">
              <a:solidFill>
                <a:schemeClr val="bg1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         (20㎞</a:t>
            </a:r>
            <a:r>
              <a:rPr lang="ja-JP" altLang="en-US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</a:t>
            </a:r>
            <a:r>
              <a:rPr lang="en-US" altLang="ja-JP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10</a:t>
            </a:r>
            <a:r>
              <a:rPr lang="ja-JP" altLang="en-US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㎞</a:t>
            </a:r>
            <a:r>
              <a:rPr lang="en-US" altLang="ja-JP" sz="1050" spc="300" dirty="0">
                <a:solidFill>
                  <a:schemeClr val="bg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3458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828302" y="3376648"/>
            <a:ext cx="4544288" cy="142053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561764" y="1263606"/>
            <a:ext cx="5368916" cy="1516936"/>
            <a:chOff x="561764" y="1218283"/>
            <a:chExt cx="5368916" cy="151693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561764" y="1218283"/>
              <a:ext cx="1440160" cy="1516936"/>
              <a:chOff x="561764" y="1218283"/>
              <a:chExt cx="1440160" cy="1516936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561764" y="1218283"/>
                <a:ext cx="1440160" cy="28803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561764" y="1525509"/>
                <a:ext cx="144016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561764" y="1832735"/>
                <a:ext cx="144016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561764" y="2139961"/>
                <a:ext cx="144016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561764" y="2447187"/>
                <a:ext cx="144016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59" name="グループ化 2058"/>
            <p:cNvGrpSpPr/>
            <p:nvPr/>
          </p:nvGrpSpPr>
          <p:grpSpPr>
            <a:xfrm>
              <a:off x="2012113" y="1218283"/>
              <a:ext cx="972000" cy="1516936"/>
              <a:chOff x="2272993" y="1393677"/>
              <a:chExt cx="972000" cy="1516936"/>
            </a:xfrm>
          </p:grpSpPr>
          <p:sp>
            <p:nvSpPr>
              <p:cNvPr id="11" name="正方形/長方形 10"/>
              <p:cNvSpPr/>
              <p:nvPr/>
            </p:nvSpPr>
            <p:spPr>
              <a:xfrm>
                <a:off x="2272993" y="1393677"/>
                <a:ext cx="972000" cy="28803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2272993" y="1700903"/>
                <a:ext cx="97200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2272993" y="2008129"/>
                <a:ext cx="97200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2272993" y="2315355"/>
                <a:ext cx="97200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2272993" y="2622581"/>
                <a:ext cx="97200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0" name="グループ化 2059"/>
            <p:cNvGrpSpPr/>
            <p:nvPr/>
          </p:nvGrpSpPr>
          <p:grpSpPr>
            <a:xfrm>
              <a:off x="2994302" y="1218283"/>
              <a:ext cx="972000" cy="1516936"/>
              <a:chOff x="3394815" y="1393677"/>
              <a:chExt cx="972000" cy="1516936"/>
            </a:xfrm>
          </p:grpSpPr>
          <p:sp>
            <p:nvSpPr>
              <p:cNvPr id="12" name="正方形/長方形 11"/>
              <p:cNvSpPr/>
              <p:nvPr/>
            </p:nvSpPr>
            <p:spPr>
              <a:xfrm>
                <a:off x="3394815" y="1393677"/>
                <a:ext cx="972000" cy="28803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3394815" y="1700903"/>
                <a:ext cx="97200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394815" y="2008129"/>
                <a:ext cx="97200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3394815" y="2315355"/>
                <a:ext cx="97200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3394815" y="2622581"/>
                <a:ext cx="97200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1" name="グループ化 2060"/>
            <p:cNvGrpSpPr/>
            <p:nvPr/>
          </p:nvGrpSpPr>
          <p:grpSpPr>
            <a:xfrm>
              <a:off x="3976491" y="1218283"/>
              <a:ext cx="972000" cy="1516936"/>
              <a:chOff x="4516637" y="1393677"/>
              <a:chExt cx="972000" cy="1516936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4516637" y="1393677"/>
                <a:ext cx="972000" cy="28803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4516637" y="1700903"/>
                <a:ext cx="97200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4516637" y="2008129"/>
                <a:ext cx="97200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4516637" y="2315355"/>
                <a:ext cx="97200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4516637" y="2622581"/>
                <a:ext cx="97200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62" name="グループ化 2061"/>
            <p:cNvGrpSpPr/>
            <p:nvPr/>
          </p:nvGrpSpPr>
          <p:grpSpPr>
            <a:xfrm>
              <a:off x="4958680" y="1218283"/>
              <a:ext cx="972000" cy="1516936"/>
              <a:chOff x="5638460" y="1393677"/>
              <a:chExt cx="972000" cy="1516936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5638460" y="1393677"/>
                <a:ext cx="972000" cy="28803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5638460" y="1700903"/>
                <a:ext cx="97200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5638460" y="2008129"/>
                <a:ext cx="97200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5638460" y="2315355"/>
                <a:ext cx="972000" cy="2880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5638460" y="2622581"/>
                <a:ext cx="972000" cy="2880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" name="グループ化 4"/>
          <p:cNvGrpSpPr/>
          <p:nvPr/>
        </p:nvGrpSpPr>
        <p:grpSpPr>
          <a:xfrm>
            <a:off x="3044162" y="306140"/>
            <a:ext cx="1472939" cy="317765"/>
            <a:chOff x="2883756" y="9073700"/>
            <a:chExt cx="1472939" cy="317765"/>
          </a:xfrm>
        </p:grpSpPr>
        <p:sp>
          <p:nvSpPr>
            <p:cNvPr id="6" name="ブローチ 5"/>
            <p:cNvSpPr/>
            <p:nvPr/>
          </p:nvSpPr>
          <p:spPr>
            <a:xfrm>
              <a:off x="2883756" y="9073700"/>
              <a:ext cx="1472939" cy="317765"/>
            </a:xfrm>
            <a:prstGeom prst="plaqu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104683" y="9094082"/>
              <a:ext cx="1107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spc="6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協賛特典</a:t>
              </a:r>
              <a:endParaRPr kumimoji="1" lang="ja-JP" altLang="en-US" sz="1200" spc="6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8" name="ブローチ 7"/>
            <p:cNvSpPr/>
            <p:nvPr/>
          </p:nvSpPr>
          <p:spPr>
            <a:xfrm>
              <a:off x="2924356" y="9094082"/>
              <a:ext cx="1388852" cy="275666"/>
            </a:xfrm>
            <a:prstGeom prst="plaque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562066" y="753894"/>
            <a:ext cx="4977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spc="300" dirty="0">
                <a:latin typeface="Aharoni" panose="02010803020104030203" pitchFamily="2" charset="-79"/>
                <a:ea typeface="HGPｺﾞｼｯｸM" panose="020B0600000000000000" pitchFamily="50" charset="-128"/>
                <a:cs typeface="Aharoni" panose="02010803020104030203" pitchFamily="2" charset="-79"/>
              </a:rPr>
              <a:t>A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コース</a:t>
            </a:r>
            <a:r>
              <a:rPr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企業・団体名の広告掲載することができます。</a:t>
            </a:r>
            <a:endParaRPr kumimoji="1" lang="ja-JP" altLang="en-US" sz="11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048" name="テキスト ボックス 2047"/>
          <p:cNvSpPr txBox="1"/>
          <p:nvPr/>
        </p:nvSpPr>
        <p:spPr>
          <a:xfrm>
            <a:off x="874237" y="1276270"/>
            <a:ext cx="9028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spc="3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特典一覧</a:t>
            </a:r>
          </a:p>
        </p:txBody>
      </p:sp>
      <p:sp>
        <p:nvSpPr>
          <p:cNvPr id="2051" name="テキスト ボックス 2050"/>
          <p:cNvSpPr txBox="1"/>
          <p:nvPr/>
        </p:nvSpPr>
        <p:spPr>
          <a:xfrm>
            <a:off x="597983" y="1585965"/>
            <a:ext cx="14414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プログラム広告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16895" y="1913738"/>
            <a:ext cx="13901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パンフレット</a:t>
            </a:r>
            <a:r>
              <a:rPr kumimoji="1"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広告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4700" y="2223786"/>
            <a:ext cx="12618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ポスター</a:t>
            </a:r>
            <a:r>
              <a:rPr kumimoji="1"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広告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85371" y="2536498"/>
            <a:ext cx="146706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公式サイトバナー</a:t>
            </a:r>
            <a:r>
              <a:rPr kumimoji="1" lang="ja-JP" altLang="en-US" sz="7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広告</a:t>
            </a:r>
          </a:p>
        </p:txBody>
      </p:sp>
      <p:grpSp>
        <p:nvGrpSpPr>
          <p:cNvPr id="2058" name="グループ化 2057"/>
          <p:cNvGrpSpPr/>
          <p:nvPr/>
        </p:nvGrpSpPr>
        <p:grpSpPr>
          <a:xfrm>
            <a:off x="5004651" y="1276817"/>
            <a:ext cx="877163" cy="1491540"/>
            <a:chOff x="5658052" y="1406888"/>
            <a:chExt cx="877163" cy="1491540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5802184" y="1406888"/>
              <a:ext cx="60785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物 品</a:t>
              </a:r>
              <a:endParaRPr kumimoji="1" lang="ja-JP" altLang="en-US" sz="900" spc="3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5658052" y="166500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r>
                <a:rPr lang="ja-JP" altLang="en-US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（Ａ４フルサイズ）</a:t>
              </a:r>
              <a:endParaRPr kumimoji="1" lang="ja-JP" altLang="en-US" sz="6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921044" y="200106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5921044" y="2302405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5921044" y="2621429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grpSp>
        <p:nvGrpSpPr>
          <p:cNvPr id="2057" name="グループ化 2056"/>
          <p:cNvGrpSpPr/>
          <p:nvPr/>
        </p:nvGrpSpPr>
        <p:grpSpPr>
          <a:xfrm>
            <a:off x="3976922" y="1276817"/>
            <a:ext cx="1027845" cy="1491540"/>
            <a:chOff x="4520974" y="1406888"/>
            <a:chExt cx="1027845" cy="1491540"/>
          </a:xfrm>
        </p:grpSpPr>
        <p:sp>
          <p:nvSpPr>
            <p:cNvPr id="44" name="テキスト ボックス 43"/>
            <p:cNvSpPr txBox="1"/>
            <p:nvPr/>
          </p:nvSpPr>
          <p:spPr>
            <a:xfrm>
              <a:off x="4520974" y="1406888"/>
              <a:ext cx="102784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spc="300" dirty="0">
                  <a:solidFill>
                    <a:schemeClr val="bg1"/>
                  </a:solidFill>
                  <a:latin typeface="Century Gothic" panose="020B0502020202020204" pitchFamily="34" charset="0"/>
                  <a:ea typeface="游ゴシック Medium" panose="020B0500000000000000" pitchFamily="50" charset="-128"/>
                </a:rPr>
                <a:t>10</a:t>
              </a:r>
              <a:r>
                <a:rPr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万円以上</a:t>
              </a:r>
              <a:endParaRPr kumimoji="1" lang="ja-JP" altLang="en-US" sz="900" spc="3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4599764" y="1666008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r>
                <a:rPr lang="ja-JP" altLang="en-US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（Ａ４フルサイズ）</a:t>
              </a:r>
              <a:endParaRPr kumimoji="1" lang="ja-JP" altLang="en-US" sz="6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4862775" y="200106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4862775" y="2302405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4862775" y="2621429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grpSp>
        <p:nvGrpSpPr>
          <p:cNvPr id="2053" name="グループ化 2052"/>
          <p:cNvGrpSpPr/>
          <p:nvPr/>
        </p:nvGrpSpPr>
        <p:grpSpPr>
          <a:xfrm>
            <a:off x="2112200" y="1276817"/>
            <a:ext cx="809837" cy="1491540"/>
            <a:chOff x="2415537" y="1406888"/>
            <a:chExt cx="809837" cy="1491540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2499792" y="1406888"/>
              <a:ext cx="6062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spc="300" dirty="0">
                  <a:solidFill>
                    <a:schemeClr val="bg1"/>
                  </a:solidFill>
                  <a:latin typeface="Century Gothic" panose="020B0502020202020204" pitchFamily="34" charset="0"/>
                  <a:ea typeface="游ゴシック Medium" panose="020B0500000000000000" pitchFamily="50" charset="-128"/>
                </a:rPr>
                <a:t>1</a:t>
              </a:r>
              <a:r>
                <a:rPr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万円</a:t>
              </a:r>
              <a:endParaRPr kumimoji="1" lang="ja-JP" altLang="en-US" sz="1000" spc="3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2052" name="テキスト ボックス 2051"/>
            <p:cNvSpPr txBox="1"/>
            <p:nvPr/>
          </p:nvSpPr>
          <p:spPr>
            <a:xfrm>
              <a:off x="2415537" y="1666008"/>
              <a:ext cx="8098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r>
                <a:rPr lang="ja-JP" altLang="en-US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（</a:t>
              </a:r>
              <a:r>
                <a:rPr lang="en-US" altLang="ja-JP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3</a:t>
              </a:r>
              <a:r>
                <a:rPr lang="ja-JP" altLang="en-US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分の</a:t>
              </a:r>
              <a:r>
                <a:rPr lang="en-US" altLang="ja-JP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1</a:t>
              </a:r>
              <a:r>
                <a:rPr lang="ja-JP" altLang="en-US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サイズ）</a:t>
              </a:r>
              <a:endParaRPr kumimoji="1" lang="ja-JP" altLang="en-US" sz="6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694311" y="2001060"/>
              <a:ext cx="250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err="1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-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2694311" y="2302405"/>
              <a:ext cx="250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-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694311" y="2621429"/>
              <a:ext cx="250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-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grpSp>
        <p:nvGrpSpPr>
          <p:cNvPr id="2056" name="グループ化 2055"/>
          <p:cNvGrpSpPr/>
          <p:nvPr/>
        </p:nvGrpSpPr>
        <p:grpSpPr>
          <a:xfrm>
            <a:off x="3075383" y="1276817"/>
            <a:ext cx="809837" cy="1491540"/>
            <a:chOff x="3483470" y="1406888"/>
            <a:chExt cx="809837" cy="1491540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3612654" y="1406888"/>
              <a:ext cx="6062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spc="300" dirty="0">
                  <a:solidFill>
                    <a:schemeClr val="bg1"/>
                  </a:solidFill>
                  <a:latin typeface="Century Gothic" panose="020B0502020202020204" pitchFamily="34" charset="0"/>
                  <a:ea typeface="游ゴシック Medium" panose="020B0500000000000000" pitchFamily="50" charset="-128"/>
                </a:rPr>
                <a:t>5</a:t>
              </a:r>
              <a:r>
                <a:rPr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万円</a:t>
              </a:r>
              <a:endParaRPr kumimoji="1" lang="ja-JP" altLang="en-US" sz="900" spc="3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3483470" y="1665000"/>
              <a:ext cx="8098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r>
                <a:rPr lang="ja-JP" altLang="en-US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（</a:t>
              </a:r>
              <a:r>
                <a:rPr lang="en-US" altLang="ja-JP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3</a:t>
              </a:r>
              <a:r>
                <a:rPr lang="ja-JP" altLang="en-US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分の</a:t>
              </a:r>
              <a:r>
                <a:rPr lang="en-US" altLang="ja-JP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1</a:t>
              </a:r>
              <a:r>
                <a:rPr lang="ja-JP" altLang="en-US" sz="6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サイズ）</a:t>
              </a:r>
              <a:endParaRPr kumimoji="1" lang="ja-JP" altLang="en-US" sz="6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3720181" y="200106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3720181" y="2302405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○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3764263" y="2621429"/>
              <a:ext cx="250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-</a:t>
              </a:r>
              <a:endPara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sp>
        <p:nvSpPr>
          <p:cNvPr id="103" name="テキスト ボックス 102"/>
          <p:cNvSpPr txBox="1"/>
          <p:nvPr/>
        </p:nvSpPr>
        <p:spPr>
          <a:xfrm>
            <a:off x="540271" y="4914652"/>
            <a:ext cx="5330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spc="300" dirty="0">
                <a:latin typeface="Aharoni" panose="02010803020104030203" pitchFamily="2" charset="-79"/>
                <a:ea typeface="HGPｺﾞｼｯｸM" panose="020B0600000000000000" pitchFamily="50" charset="-128"/>
                <a:cs typeface="Aharoni" panose="02010803020104030203" pitchFamily="2" charset="-79"/>
              </a:rPr>
              <a:t>B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コース</a:t>
            </a:r>
            <a:r>
              <a:rPr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 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当日会場にバナー広告等設置することができます。</a:t>
            </a:r>
            <a:endParaRPr kumimoji="1" lang="ja-JP" altLang="en-US" sz="11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2050" name="グループ化 2049"/>
          <p:cNvGrpSpPr/>
          <p:nvPr/>
        </p:nvGrpSpPr>
        <p:grpSpPr>
          <a:xfrm>
            <a:off x="546771" y="5423842"/>
            <a:ext cx="4457996" cy="1215198"/>
            <a:chOff x="546771" y="3690516"/>
            <a:chExt cx="4457996" cy="1215198"/>
          </a:xfrm>
        </p:grpSpPr>
        <p:grpSp>
          <p:nvGrpSpPr>
            <p:cNvPr id="102" name="グループ化 101"/>
            <p:cNvGrpSpPr/>
            <p:nvPr/>
          </p:nvGrpSpPr>
          <p:grpSpPr>
            <a:xfrm>
              <a:off x="561764" y="3690516"/>
              <a:ext cx="4386727" cy="1209710"/>
              <a:chOff x="561764" y="1218283"/>
              <a:chExt cx="4386727" cy="1209710"/>
            </a:xfrm>
          </p:grpSpPr>
          <p:grpSp>
            <p:nvGrpSpPr>
              <p:cNvPr id="104" name="グループ化 103"/>
              <p:cNvGrpSpPr/>
              <p:nvPr/>
            </p:nvGrpSpPr>
            <p:grpSpPr>
              <a:xfrm>
                <a:off x="561764" y="1218283"/>
                <a:ext cx="1440160" cy="1209710"/>
                <a:chOff x="561764" y="1218283"/>
                <a:chExt cx="1440160" cy="1209710"/>
              </a:xfrm>
            </p:grpSpPr>
            <p:sp>
              <p:nvSpPr>
                <p:cNvPr id="140" name="正方形/長方形 139"/>
                <p:cNvSpPr/>
                <p:nvPr/>
              </p:nvSpPr>
              <p:spPr>
                <a:xfrm>
                  <a:off x="561764" y="1218283"/>
                  <a:ext cx="1440160" cy="28803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1" name="正方形/長方形 140"/>
                <p:cNvSpPr/>
                <p:nvPr/>
              </p:nvSpPr>
              <p:spPr>
                <a:xfrm>
                  <a:off x="561764" y="1525509"/>
                  <a:ext cx="144016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2" name="正方形/長方形 141"/>
                <p:cNvSpPr/>
                <p:nvPr/>
              </p:nvSpPr>
              <p:spPr>
                <a:xfrm>
                  <a:off x="561764" y="1832735"/>
                  <a:ext cx="1440160" cy="2880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" name="正方形/長方形 142"/>
                <p:cNvSpPr/>
                <p:nvPr/>
              </p:nvSpPr>
              <p:spPr>
                <a:xfrm>
                  <a:off x="561764" y="2139961"/>
                  <a:ext cx="144016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5" name="グループ化 104"/>
              <p:cNvGrpSpPr/>
              <p:nvPr/>
            </p:nvGrpSpPr>
            <p:grpSpPr>
              <a:xfrm>
                <a:off x="2012113" y="1218283"/>
                <a:ext cx="972000" cy="1209710"/>
                <a:chOff x="2272993" y="1393677"/>
                <a:chExt cx="972000" cy="1209710"/>
              </a:xfrm>
            </p:grpSpPr>
            <p:sp>
              <p:nvSpPr>
                <p:cNvPr id="134" name="正方形/長方形 133"/>
                <p:cNvSpPr/>
                <p:nvPr/>
              </p:nvSpPr>
              <p:spPr>
                <a:xfrm>
                  <a:off x="2272993" y="1393677"/>
                  <a:ext cx="972000" cy="28803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正方形/長方形 134"/>
                <p:cNvSpPr/>
                <p:nvPr/>
              </p:nvSpPr>
              <p:spPr>
                <a:xfrm>
                  <a:off x="2272993" y="1700903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" name="正方形/長方形 135"/>
                <p:cNvSpPr/>
                <p:nvPr/>
              </p:nvSpPr>
              <p:spPr>
                <a:xfrm>
                  <a:off x="2272993" y="2008129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正方形/長方形 136"/>
                <p:cNvSpPr/>
                <p:nvPr/>
              </p:nvSpPr>
              <p:spPr>
                <a:xfrm>
                  <a:off x="2272993" y="2315355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6" name="グループ化 105"/>
              <p:cNvGrpSpPr/>
              <p:nvPr/>
            </p:nvGrpSpPr>
            <p:grpSpPr>
              <a:xfrm>
                <a:off x="2994302" y="1218283"/>
                <a:ext cx="972000" cy="1209710"/>
                <a:chOff x="3394815" y="1393677"/>
                <a:chExt cx="972000" cy="1209710"/>
              </a:xfrm>
            </p:grpSpPr>
            <p:sp>
              <p:nvSpPr>
                <p:cNvPr id="128" name="正方形/長方形 127"/>
                <p:cNvSpPr/>
                <p:nvPr/>
              </p:nvSpPr>
              <p:spPr>
                <a:xfrm>
                  <a:off x="3394815" y="1393677"/>
                  <a:ext cx="972000" cy="28803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正方形/長方形 128"/>
                <p:cNvSpPr/>
                <p:nvPr/>
              </p:nvSpPr>
              <p:spPr>
                <a:xfrm>
                  <a:off x="3394815" y="1700903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" name="正方形/長方形 129"/>
                <p:cNvSpPr/>
                <p:nvPr/>
              </p:nvSpPr>
              <p:spPr>
                <a:xfrm>
                  <a:off x="3394815" y="2008129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正方形/長方形 130"/>
                <p:cNvSpPr/>
                <p:nvPr/>
              </p:nvSpPr>
              <p:spPr>
                <a:xfrm>
                  <a:off x="3394815" y="2315355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7" name="グループ化 106"/>
              <p:cNvGrpSpPr/>
              <p:nvPr/>
            </p:nvGrpSpPr>
            <p:grpSpPr>
              <a:xfrm>
                <a:off x="3976491" y="1218283"/>
                <a:ext cx="972000" cy="1209710"/>
                <a:chOff x="4516637" y="1393677"/>
                <a:chExt cx="972000" cy="1209710"/>
              </a:xfrm>
            </p:grpSpPr>
            <p:sp>
              <p:nvSpPr>
                <p:cNvPr id="122" name="正方形/長方形 121"/>
                <p:cNvSpPr/>
                <p:nvPr/>
              </p:nvSpPr>
              <p:spPr>
                <a:xfrm>
                  <a:off x="4516637" y="1393677"/>
                  <a:ext cx="972000" cy="28803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正方形/長方形 122"/>
                <p:cNvSpPr/>
                <p:nvPr/>
              </p:nvSpPr>
              <p:spPr>
                <a:xfrm>
                  <a:off x="4516637" y="1700903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正方形/長方形 123"/>
                <p:cNvSpPr/>
                <p:nvPr/>
              </p:nvSpPr>
              <p:spPr>
                <a:xfrm>
                  <a:off x="4516637" y="2008129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正方形/長方形 124"/>
                <p:cNvSpPr/>
                <p:nvPr/>
              </p:nvSpPr>
              <p:spPr>
                <a:xfrm>
                  <a:off x="4516637" y="2315355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68" name="テキスト ボックス 167"/>
            <p:cNvSpPr txBox="1"/>
            <p:nvPr/>
          </p:nvSpPr>
          <p:spPr>
            <a:xfrm>
              <a:off x="874237" y="3702784"/>
              <a:ext cx="9028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特典一覧</a:t>
              </a:r>
            </a:p>
          </p:txBody>
        </p:sp>
        <p:grpSp>
          <p:nvGrpSpPr>
            <p:cNvPr id="169" name="グループ化 168"/>
            <p:cNvGrpSpPr/>
            <p:nvPr/>
          </p:nvGrpSpPr>
          <p:grpSpPr>
            <a:xfrm>
              <a:off x="3976922" y="3708127"/>
              <a:ext cx="1027845" cy="1197587"/>
              <a:chOff x="4520974" y="1413476"/>
              <a:chExt cx="1027845" cy="1197587"/>
            </a:xfrm>
          </p:grpSpPr>
          <p:sp>
            <p:nvSpPr>
              <p:cNvPr id="170" name="テキスト ボックス 169"/>
              <p:cNvSpPr txBox="1"/>
              <p:nvPr/>
            </p:nvSpPr>
            <p:spPr>
              <a:xfrm>
                <a:off x="4520974" y="1413476"/>
                <a:ext cx="102784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spc="300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游ゴシック Medium" panose="020B0500000000000000" pitchFamily="50" charset="-128"/>
                  </a:rPr>
                  <a:t>10</a:t>
                </a:r>
                <a:r>
                  <a:rPr lang="ja-JP" altLang="en-US" sz="900" spc="300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万円以上</a:t>
                </a:r>
                <a:endParaRPr kumimoji="1"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71" name="テキスト ボックス 170"/>
              <p:cNvSpPr txBox="1"/>
              <p:nvPr/>
            </p:nvSpPr>
            <p:spPr>
              <a:xfrm>
                <a:off x="4848389" y="1709340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72" name="テキスト ボックス 171"/>
              <p:cNvSpPr txBox="1"/>
              <p:nvPr/>
            </p:nvSpPr>
            <p:spPr>
              <a:xfrm>
                <a:off x="4851422" y="201907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73" name="テキスト ボックス 172"/>
              <p:cNvSpPr txBox="1"/>
              <p:nvPr/>
            </p:nvSpPr>
            <p:spPr>
              <a:xfrm>
                <a:off x="4848389" y="2334064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p:grpSp>
        <p:grpSp>
          <p:nvGrpSpPr>
            <p:cNvPr id="176" name="グループ化 175"/>
            <p:cNvGrpSpPr/>
            <p:nvPr/>
          </p:nvGrpSpPr>
          <p:grpSpPr>
            <a:xfrm>
              <a:off x="2205672" y="3701805"/>
              <a:ext cx="606256" cy="1172250"/>
              <a:chOff x="2509009" y="1407154"/>
              <a:chExt cx="606256" cy="1172250"/>
            </a:xfrm>
          </p:grpSpPr>
          <p:sp>
            <p:nvSpPr>
              <p:cNvPr id="177" name="テキスト ボックス 176"/>
              <p:cNvSpPr txBox="1"/>
              <p:nvPr/>
            </p:nvSpPr>
            <p:spPr>
              <a:xfrm>
                <a:off x="2509009" y="1407154"/>
                <a:ext cx="60625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spc="300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游ゴシック Medium" panose="020B0500000000000000" pitchFamily="50" charset="-128"/>
                  </a:rPr>
                  <a:t>1</a:t>
                </a:r>
                <a:r>
                  <a:rPr lang="ja-JP" altLang="en-US" sz="900" spc="300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万円</a:t>
                </a:r>
                <a:endParaRPr kumimoji="1"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78" name="テキスト ボックス 177"/>
              <p:cNvSpPr txBox="1"/>
              <p:nvPr/>
            </p:nvSpPr>
            <p:spPr>
              <a:xfrm>
                <a:off x="2642860" y="1708950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79" name="テキスト ボックス 178"/>
              <p:cNvSpPr txBox="1"/>
              <p:nvPr/>
            </p:nvSpPr>
            <p:spPr>
              <a:xfrm>
                <a:off x="2686942" y="2001060"/>
                <a:ext cx="250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200" dirty="0" err="1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-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2686942" y="2302405"/>
                <a:ext cx="250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-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p:grpSp>
        <p:grpSp>
          <p:nvGrpSpPr>
            <p:cNvPr id="183" name="グループ化 182"/>
            <p:cNvGrpSpPr/>
            <p:nvPr/>
          </p:nvGrpSpPr>
          <p:grpSpPr>
            <a:xfrm>
              <a:off x="3204567" y="3701539"/>
              <a:ext cx="606256" cy="1172516"/>
              <a:chOff x="3612654" y="1406888"/>
              <a:chExt cx="606256" cy="1172516"/>
            </a:xfrm>
          </p:grpSpPr>
          <p:sp>
            <p:nvSpPr>
              <p:cNvPr id="184" name="テキスト ボックス 183"/>
              <p:cNvSpPr txBox="1"/>
              <p:nvPr/>
            </p:nvSpPr>
            <p:spPr>
              <a:xfrm>
                <a:off x="3612654" y="1406888"/>
                <a:ext cx="60625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spc="300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游ゴシック Medium" panose="020B0500000000000000" pitchFamily="50" charset="-128"/>
                  </a:rPr>
                  <a:t>5</a:t>
                </a:r>
                <a:r>
                  <a:rPr lang="ja-JP" altLang="en-US" sz="900" spc="300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万円</a:t>
                </a:r>
                <a:endParaRPr kumimoji="1"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85" name="テキスト ボックス 184"/>
              <p:cNvSpPr txBox="1"/>
              <p:nvPr/>
            </p:nvSpPr>
            <p:spPr>
              <a:xfrm>
                <a:off x="3725589" y="1712705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86" name="テキスト ボックス 185"/>
              <p:cNvSpPr txBox="1"/>
              <p:nvPr/>
            </p:nvSpPr>
            <p:spPr>
              <a:xfrm>
                <a:off x="3725589" y="201176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87" name="テキスト ボックス 186"/>
              <p:cNvSpPr txBox="1"/>
              <p:nvPr/>
            </p:nvSpPr>
            <p:spPr>
              <a:xfrm>
                <a:off x="3764261" y="2302405"/>
                <a:ext cx="250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-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p:grpSp>
        <p:sp>
          <p:nvSpPr>
            <p:cNvPr id="190" name="テキスト ボックス 189"/>
            <p:cNvSpPr txBox="1"/>
            <p:nvPr/>
          </p:nvSpPr>
          <p:spPr>
            <a:xfrm>
              <a:off x="612279" y="4010953"/>
              <a:ext cx="14414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spc="3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のぼり旗の設置</a:t>
              </a:r>
              <a:endParaRPr kumimoji="1"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91" name="テキスト ボックス 190"/>
            <p:cNvSpPr txBox="1"/>
            <p:nvPr/>
          </p:nvSpPr>
          <p:spPr>
            <a:xfrm>
              <a:off x="546771" y="4304968"/>
              <a:ext cx="15183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spc="3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バナー広告の設置</a:t>
              </a:r>
              <a:endParaRPr kumimoji="1" lang="ja-JP" altLang="en-US" sz="10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92" name="テキスト ボックス 191"/>
            <p:cNvSpPr txBox="1"/>
            <p:nvPr/>
          </p:nvSpPr>
          <p:spPr>
            <a:xfrm>
              <a:off x="714450" y="4626214"/>
              <a:ext cx="12618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spc="3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ブースの設置</a:t>
              </a:r>
              <a:endParaRPr kumimoji="1"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cxnSp>
        <p:nvCxnSpPr>
          <p:cNvPr id="22" name="直線矢印コネクタ 21"/>
          <p:cNvCxnSpPr/>
          <p:nvPr/>
        </p:nvCxnSpPr>
        <p:spPr>
          <a:xfrm flipH="1">
            <a:off x="468263" y="1143551"/>
            <a:ext cx="6552728" cy="0"/>
          </a:xfrm>
          <a:prstGeom prst="straightConnector1">
            <a:avLst/>
          </a:prstGeom>
          <a:ln w="1270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5" name="テキスト ボックス 2054"/>
          <p:cNvSpPr txBox="1"/>
          <p:nvPr/>
        </p:nvSpPr>
        <p:spPr>
          <a:xfrm>
            <a:off x="542899" y="2777932"/>
            <a:ext cx="5609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※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パンフレット・ポスター広告は、企業・団体名のみの</a:t>
            </a:r>
            <a:r>
              <a:rPr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掲載です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。</a:t>
            </a:r>
            <a:endParaRPr kumimoji="1" lang="en-US" altLang="ja-JP" sz="6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※</a:t>
            </a:r>
            <a:r>
              <a:rPr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プログラム・公式サイト広告の広告データは協賛者様にすべてご提供いただきます。</a:t>
            </a:r>
            <a:endParaRPr lang="en-US" altLang="ja-JP" sz="6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kumimoji="1"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※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パンフレット・ポスターは、大会関係者へ広く配布されるほか、市内すべての小中学校に配布します。</a:t>
            </a:r>
          </a:p>
        </p:txBody>
      </p:sp>
      <p:cxnSp>
        <p:nvCxnSpPr>
          <p:cNvPr id="193" name="直線矢印コネクタ 192"/>
          <p:cNvCxnSpPr/>
          <p:nvPr/>
        </p:nvCxnSpPr>
        <p:spPr>
          <a:xfrm flipH="1">
            <a:off x="468263" y="5321558"/>
            <a:ext cx="6552728" cy="0"/>
          </a:xfrm>
          <a:prstGeom prst="straightConnector1">
            <a:avLst/>
          </a:prstGeom>
          <a:ln w="1270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" name="テキスト ボックス 193"/>
          <p:cNvSpPr txBox="1"/>
          <p:nvPr/>
        </p:nvSpPr>
        <p:spPr>
          <a:xfrm>
            <a:off x="540271" y="7146900"/>
            <a:ext cx="534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spc="300" dirty="0">
                <a:latin typeface="Aharoni" panose="02010803020104030203" pitchFamily="2" charset="-79"/>
                <a:ea typeface="HGPｺﾞｼｯｸM" panose="020B0600000000000000" pitchFamily="50" charset="-128"/>
                <a:cs typeface="Aharoni" panose="02010803020104030203" pitchFamily="2" charset="-79"/>
              </a:rPr>
              <a:t>C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コース</a:t>
            </a:r>
            <a:r>
              <a:rPr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 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チラシ・クーポンを設置・封入することができます。</a:t>
            </a:r>
            <a:endParaRPr kumimoji="1" lang="ja-JP" altLang="en-US" sz="11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195" name="グループ化 194"/>
          <p:cNvGrpSpPr/>
          <p:nvPr/>
        </p:nvGrpSpPr>
        <p:grpSpPr>
          <a:xfrm>
            <a:off x="561764" y="7645057"/>
            <a:ext cx="4443003" cy="1209710"/>
            <a:chOff x="561764" y="3690516"/>
            <a:chExt cx="4443003" cy="1209710"/>
          </a:xfrm>
        </p:grpSpPr>
        <p:grpSp>
          <p:nvGrpSpPr>
            <p:cNvPr id="196" name="グループ化 195"/>
            <p:cNvGrpSpPr/>
            <p:nvPr/>
          </p:nvGrpSpPr>
          <p:grpSpPr>
            <a:xfrm>
              <a:off x="561764" y="3690516"/>
              <a:ext cx="4386727" cy="1209710"/>
              <a:chOff x="561764" y="1218283"/>
              <a:chExt cx="4386727" cy="1209710"/>
            </a:xfrm>
          </p:grpSpPr>
          <p:grpSp>
            <p:nvGrpSpPr>
              <p:cNvPr id="216" name="グループ化 215"/>
              <p:cNvGrpSpPr/>
              <p:nvPr/>
            </p:nvGrpSpPr>
            <p:grpSpPr>
              <a:xfrm>
                <a:off x="561764" y="1218283"/>
                <a:ext cx="1440160" cy="1209710"/>
                <a:chOff x="561764" y="1218283"/>
                <a:chExt cx="1440160" cy="1209710"/>
              </a:xfrm>
            </p:grpSpPr>
            <p:sp>
              <p:nvSpPr>
                <p:cNvPr id="232" name="正方形/長方形 231"/>
                <p:cNvSpPr/>
                <p:nvPr/>
              </p:nvSpPr>
              <p:spPr>
                <a:xfrm>
                  <a:off x="561764" y="1218283"/>
                  <a:ext cx="1440160" cy="28803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3" name="正方形/長方形 232"/>
                <p:cNvSpPr/>
                <p:nvPr/>
              </p:nvSpPr>
              <p:spPr>
                <a:xfrm>
                  <a:off x="561764" y="1525509"/>
                  <a:ext cx="144016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4" name="正方形/長方形 233"/>
                <p:cNvSpPr/>
                <p:nvPr/>
              </p:nvSpPr>
              <p:spPr>
                <a:xfrm>
                  <a:off x="561764" y="1832735"/>
                  <a:ext cx="1440160" cy="2880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5" name="正方形/長方形 234"/>
                <p:cNvSpPr/>
                <p:nvPr/>
              </p:nvSpPr>
              <p:spPr>
                <a:xfrm>
                  <a:off x="561764" y="2139961"/>
                  <a:ext cx="144016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7" name="グループ化 216"/>
              <p:cNvGrpSpPr/>
              <p:nvPr/>
            </p:nvGrpSpPr>
            <p:grpSpPr>
              <a:xfrm>
                <a:off x="2012113" y="1218283"/>
                <a:ext cx="972000" cy="1209710"/>
                <a:chOff x="2272993" y="1393677"/>
                <a:chExt cx="972000" cy="1209710"/>
              </a:xfrm>
            </p:grpSpPr>
            <p:sp>
              <p:nvSpPr>
                <p:cNvPr id="228" name="正方形/長方形 227"/>
                <p:cNvSpPr/>
                <p:nvPr/>
              </p:nvSpPr>
              <p:spPr>
                <a:xfrm>
                  <a:off x="2272993" y="1393677"/>
                  <a:ext cx="972000" cy="28803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9" name="正方形/長方形 228"/>
                <p:cNvSpPr/>
                <p:nvPr/>
              </p:nvSpPr>
              <p:spPr>
                <a:xfrm>
                  <a:off x="2272993" y="1700903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0" name="正方形/長方形 229"/>
                <p:cNvSpPr/>
                <p:nvPr/>
              </p:nvSpPr>
              <p:spPr>
                <a:xfrm>
                  <a:off x="2272993" y="2008129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1" name="正方形/長方形 230"/>
                <p:cNvSpPr/>
                <p:nvPr/>
              </p:nvSpPr>
              <p:spPr>
                <a:xfrm>
                  <a:off x="2272993" y="2315355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8" name="グループ化 217"/>
              <p:cNvGrpSpPr/>
              <p:nvPr/>
            </p:nvGrpSpPr>
            <p:grpSpPr>
              <a:xfrm>
                <a:off x="2994302" y="1218283"/>
                <a:ext cx="972000" cy="1209710"/>
                <a:chOff x="3394815" y="1393677"/>
                <a:chExt cx="972000" cy="1209710"/>
              </a:xfrm>
            </p:grpSpPr>
            <p:sp>
              <p:nvSpPr>
                <p:cNvPr id="224" name="正方形/長方形 223"/>
                <p:cNvSpPr/>
                <p:nvPr/>
              </p:nvSpPr>
              <p:spPr>
                <a:xfrm>
                  <a:off x="3394815" y="1393677"/>
                  <a:ext cx="972000" cy="28803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5" name="正方形/長方形 224"/>
                <p:cNvSpPr/>
                <p:nvPr/>
              </p:nvSpPr>
              <p:spPr>
                <a:xfrm>
                  <a:off x="3394815" y="1700903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6" name="正方形/長方形 225"/>
                <p:cNvSpPr/>
                <p:nvPr/>
              </p:nvSpPr>
              <p:spPr>
                <a:xfrm>
                  <a:off x="3394815" y="2008129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7" name="正方形/長方形 226"/>
                <p:cNvSpPr/>
                <p:nvPr/>
              </p:nvSpPr>
              <p:spPr>
                <a:xfrm>
                  <a:off x="3394815" y="2315355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9" name="グループ化 218"/>
              <p:cNvGrpSpPr/>
              <p:nvPr/>
            </p:nvGrpSpPr>
            <p:grpSpPr>
              <a:xfrm>
                <a:off x="3976491" y="1218283"/>
                <a:ext cx="972000" cy="1209710"/>
                <a:chOff x="4516637" y="1393677"/>
                <a:chExt cx="972000" cy="1209710"/>
              </a:xfrm>
            </p:grpSpPr>
            <p:sp>
              <p:nvSpPr>
                <p:cNvPr id="220" name="正方形/長方形 219"/>
                <p:cNvSpPr/>
                <p:nvPr/>
              </p:nvSpPr>
              <p:spPr>
                <a:xfrm>
                  <a:off x="4516637" y="1393677"/>
                  <a:ext cx="972000" cy="288032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1" name="正方形/長方形 220"/>
                <p:cNvSpPr/>
                <p:nvPr/>
              </p:nvSpPr>
              <p:spPr>
                <a:xfrm>
                  <a:off x="4516637" y="1700903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2" name="正方形/長方形 221"/>
                <p:cNvSpPr/>
                <p:nvPr/>
              </p:nvSpPr>
              <p:spPr>
                <a:xfrm>
                  <a:off x="4516637" y="2008129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3" name="正方形/長方形 222"/>
                <p:cNvSpPr/>
                <p:nvPr/>
              </p:nvSpPr>
              <p:spPr>
                <a:xfrm>
                  <a:off x="4516637" y="2315355"/>
                  <a:ext cx="972000" cy="28803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97" name="テキスト ボックス 196"/>
            <p:cNvSpPr txBox="1"/>
            <p:nvPr/>
          </p:nvSpPr>
          <p:spPr>
            <a:xfrm>
              <a:off x="862541" y="3703091"/>
              <a:ext cx="9028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特典一覧</a:t>
              </a:r>
            </a:p>
          </p:txBody>
        </p:sp>
        <p:grpSp>
          <p:nvGrpSpPr>
            <p:cNvPr id="198" name="グループ化 197"/>
            <p:cNvGrpSpPr/>
            <p:nvPr/>
          </p:nvGrpSpPr>
          <p:grpSpPr>
            <a:xfrm>
              <a:off x="3976922" y="3696215"/>
              <a:ext cx="1027845" cy="1183015"/>
              <a:chOff x="4520974" y="1401564"/>
              <a:chExt cx="1027845" cy="1183015"/>
            </a:xfrm>
          </p:grpSpPr>
          <p:sp>
            <p:nvSpPr>
              <p:cNvPr id="212" name="テキスト ボックス 211"/>
              <p:cNvSpPr txBox="1"/>
              <p:nvPr/>
            </p:nvSpPr>
            <p:spPr>
              <a:xfrm>
                <a:off x="4520974" y="1401564"/>
                <a:ext cx="102784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spc="300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游ゴシック Medium" panose="020B0500000000000000" pitchFamily="50" charset="-128"/>
                  </a:rPr>
                  <a:t>10</a:t>
                </a:r>
                <a:r>
                  <a:rPr lang="ja-JP" altLang="en-US" sz="900" spc="300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万円以上</a:t>
                </a:r>
                <a:endParaRPr kumimoji="1"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213" name="テキスト ボックス 212"/>
              <p:cNvSpPr txBox="1"/>
              <p:nvPr/>
            </p:nvSpPr>
            <p:spPr>
              <a:xfrm>
                <a:off x="4848389" y="1717469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214" name="テキスト ボックス 213"/>
              <p:cNvSpPr txBox="1"/>
              <p:nvPr/>
            </p:nvSpPr>
            <p:spPr>
              <a:xfrm>
                <a:off x="4851541" y="2014762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215" name="テキスト ボックス 214"/>
              <p:cNvSpPr txBox="1"/>
              <p:nvPr/>
            </p:nvSpPr>
            <p:spPr>
              <a:xfrm>
                <a:off x="4848389" y="2307580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p:grpSp>
        <p:grpSp>
          <p:nvGrpSpPr>
            <p:cNvPr id="199" name="グループ化 198"/>
            <p:cNvGrpSpPr/>
            <p:nvPr/>
          </p:nvGrpSpPr>
          <p:grpSpPr>
            <a:xfrm>
              <a:off x="2215761" y="3696215"/>
              <a:ext cx="606256" cy="1177840"/>
              <a:chOff x="2519098" y="1401564"/>
              <a:chExt cx="606256" cy="1177840"/>
            </a:xfrm>
          </p:grpSpPr>
          <p:sp>
            <p:nvSpPr>
              <p:cNvPr id="208" name="テキスト ボックス 207"/>
              <p:cNvSpPr txBox="1"/>
              <p:nvPr/>
            </p:nvSpPr>
            <p:spPr>
              <a:xfrm>
                <a:off x="2519098" y="1401564"/>
                <a:ext cx="60625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spc="300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游ゴシック Medium" panose="020B0500000000000000" pitchFamily="50" charset="-128"/>
                  </a:rPr>
                  <a:t>1</a:t>
                </a:r>
                <a:r>
                  <a:rPr lang="ja-JP" altLang="en-US" sz="900" spc="300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万円</a:t>
                </a:r>
                <a:endParaRPr kumimoji="1"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209" name="テキスト ボックス 208"/>
              <p:cNvSpPr txBox="1"/>
              <p:nvPr/>
            </p:nvSpPr>
            <p:spPr>
              <a:xfrm>
                <a:off x="2656212" y="1706100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210" name="テキスト ボックス 209"/>
              <p:cNvSpPr txBox="1"/>
              <p:nvPr/>
            </p:nvSpPr>
            <p:spPr>
              <a:xfrm>
                <a:off x="2694311" y="2001060"/>
                <a:ext cx="250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-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211" name="テキスト ボックス 210"/>
              <p:cNvSpPr txBox="1"/>
              <p:nvPr/>
            </p:nvSpPr>
            <p:spPr>
              <a:xfrm>
                <a:off x="2694311" y="2302405"/>
                <a:ext cx="250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-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p:grpSp>
        <p:grpSp>
          <p:nvGrpSpPr>
            <p:cNvPr id="200" name="グループ化 199"/>
            <p:cNvGrpSpPr/>
            <p:nvPr/>
          </p:nvGrpSpPr>
          <p:grpSpPr>
            <a:xfrm>
              <a:off x="3204567" y="3701538"/>
              <a:ext cx="606256" cy="1172517"/>
              <a:chOff x="3612654" y="1406887"/>
              <a:chExt cx="606256" cy="1172517"/>
            </a:xfrm>
          </p:grpSpPr>
          <p:sp>
            <p:nvSpPr>
              <p:cNvPr id="204" name="テキスト ボックス 203"/>
              <p:cNvSpPr txBox="1"/>
              <p:nvPr/>
            </p:nvSpPr>
            <p:spPr>
              <a:xfrm>
                <a:off x="3612654" y="1406887"/>
                <a:ext cx="60625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spc="300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游ゴシック Medium" panose="020B0500000000000000" pitchFamily="50" charset="-128"/>
                  </a:rPr>
                  <a:t>5</a:t>
                </a:r>
                <a:r>
                  <a:rPr lang="ja-JP" altLang="en-US" sz="900" spc="300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万円</a:t>
                </a:r>
                <a:endParaRPr kumimoji="1" lang="ja-JP" altLang="en-US" sz="900" spc="300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205" name="テキスト ボックス 204"/>
              <p:cNvSpPr txBox="1"/>
              <p:nvPr/>
            </p:nvSpPr>
            <p:spPr>
              <a:xfrm>
                <a:off x="3725589" y="1708379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</a:p>
            </p:txBody>
          </p:sp>
          <p:sp>
            <p:nvSpPr>
              <p:cNvPr id="206" name="テキスト ボックス 205"/>
              <p:cNvSpPr txBox="1"/>
              <p:nvPr/>
            </p:nvSpPr>
            <p:spPr>
              <a:xfrm>
                <a:off x="3725589" y="200681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○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207" name="テキスト ボックス 206"/>
              <p:cNvSpPr txBox="1"/>
              <p:nvPr/>
            </p:nvSpPr>
            <p:spPr>
              <a:xfrm>
                <a:off x="3764261" y="2302405"/>
                <a:ext cx="250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2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-</a:t>
                </a:r>
                <a:endParaRPr kumimoji="1" lang="en-US" altLang="ja-JP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p:grpSp>
        <p:sp>
          <p:nvSpPr>
            <p:cNvPr id="201" name="テキスト ボックス 200"/>
            <p:cNvSpPr txBox="1"/>
            <p:nvPr/>
          </p:nvSpPr>
          <p:spPr>
            <a:xfrm>
              <a:off x="612279" y="4010953"/>
              <a:ext cx="14414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spc="3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クーポンの封入</a:t>
              </a:r>
              <a:endParaRPr kumimoji="1"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202" name="テキスト ボックス 201"/>
            <p:cNvSpPr txBox="1"/>
            <p:nvPr/>
          </p:nvSpPr>
          <p:spPr>
            <a:xfrm>
              <a:off x="671497" y="4312296"/>
              <a:ext cx="12618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spc="3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チラシの設置</a:t>
              </a:r>
              <a:endParaRPr kumimoji="1"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677199" y="4626214"/>
              <a:ext cx="12618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spc="3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チラシの封入</a:t>
              </a:r>
              <a:endParaRPr kumimoji="1"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cxnSp>
        <p:nvCxnSpPr>
          <p:cNvPr id="236" name="直線矢印コネクタ 235"/>
          <p:cNvCxnSpPr/>
          <p:nvPr/>
        </p:nvCxnSpPr>
        <p:spPr>
          <a:xfrm flipH="1">
            <a:off x="468263" y="7542773"/>
            <a:ext cx="6552728" cy="0"/>
          </a:xfrm>
          <a:prstGeom prst="straightConnector1">
            <a:avLst/>
          </a:prstGeom>
          <a:ln w="1270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7" name="テキスト ボックス 236"/>
          <p:cNvSpPr txBox="1"/>
          <p:nvPr/>
        </p:nvSpPr>
        <p:spPr>
          <a:xfrm>
            <a:off x="585371" y="6646621"/>
            <a:ext cx="342593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※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のぼり旗は</a:t>
            </a:r>
            <a:r>
              <a:rPr kumimoji="1"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20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枚まで、バナー広告は</a:t>
            </a:r>
            <a:r>
              <a:rPr kumimoji="1"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枚まで設置できます</a:t>
            </a:r>
            <a:r>
              <a:rPr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。</a:t>
            </a:r>
            <a:endParaRPr lang="en-US" altLang="ja-JP" sz="6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238" name="テキスト ボックス 237"/>
          <p:cNvSpPr txBox="1"/>
          <p:nvPr/>
        </p:nvSpPr>
        <p:spPr>
          <a:xfrm>
            <a:off x="585371" y="8865716"/>
            <a:ext cx="6532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※</a:t>
            </a:r>
            <a:r>
              <a:rPr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全ての部門の参加賞（数量未定）に封入します。設置の場合は、大会当日にインフォメーションにチラシを設置します。</a:t>
            </a:r>
            <a:endParaRPr lang="en-US" altLang="ja-JP" sz="6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※</a:t>
            </a:r>
            <a:r>
              <a:rPr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封入できるチラシ・クーポンは、</a:t>
            </a:r>
            <a:r>
              <a:rPr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</a:t>
            </a:r>
            <a:r>
              <a:rPr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種類・Ａ４サイズまでとし、内容は事前に審査を行います。</a:t>
            </a:r>
            <a:endParaRPr lang="en-US" altLang="ja-JP" sz="6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239" name="テキスト ボックス 238"/>
          <p:cNvSpPr txBox="1"/>
          <p:nvPr/>
        </p:nvSpPr>
        <p:spPr>
          <a:xfrm>
            <a:off x="540271" y="9457453"/>
            <a:ext cx="5814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その他の特典</a:t>
            </a:r>
            <a:r>
              <a:rPr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：　</a:t>
            </a:r>
            <a:r>
              <a:rPr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全ての協賛団体・企業様に以下の特典が付きます。</a:t>
            </a:r>
            <a:endParaRPr kumimoji="1" lang="ja-JP" altLang="en-US" sz="11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240" name="直線矢印コネクタ 239"/>
          <p:cNvCxnSpPr/>
          <p:nvPr/>
        </p:nvCxnSpPr>
        <p:spPr>
          <a:xfrm flipH="1">
            <a:off x="468263" y="9703213"/>
            <a:ext cx="6552728" cy="0"/>
          </a:xfrm>
          <a:prstGeom prst="straightConnector1">
            <a:avLst/>
          </a:prstGeom>
          <a:ln w="1270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4" name="テキスト ボックス 2063"/>
          <p:cNvSpPr txBox="1"/>
          <p:nvPr/>
        </p:nvSpPr>
        <p:spPr>
          <a:xfrm>
            <a:off x="562065" y="9754778"/>
            <a:ext cx="6039409" cy="311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・大会当日に会場に設置する協賛看板に、企業・団体名を掲載します。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540271" y="3258468"/>
            <a:ext cx="667933" cy="568181"/>
            <a:chOff x="387090" y="3973590"/>
            <a:chExt cx="667933" cy="568181"/>
          </a:xfrm>
        </p:grpSpPr>
        <p:sp>
          <p:nvSpPr>
            <p:cNvPr id="10" name="星 32 9"/>
            <p:cNvSpPr/>
            <p:nvPr/>
          </p:nvSpPr>
          <p:spPr>
            <a:xfrm>
              <a:off x="436966" y="3973590"/>
              <a:ext cx="568181" cy="568181"/>
            </a:xfrm>
            <a:prstGeom prst="star32">
              <a:avLst>
                <a:gd name="adj" fmla="val 46088"/>
              </a:avLst>
            </a:prstGeom>
            <a:solidFill>
              <a:schemeClr val="bg2">
                <a:lumMod val="90000"/>
              </a:schemeClr>
            </a:solidFill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87090" y="3996873"/>
              <a:ext cx="667933" cy="5193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-US" altLang="ja-JP" sz="1050" b="1" dirty="0">
                  <a:latin typeface="Century Gothic" panose="020B0502020202020204" pitchFamily="34" charset="0"/>
                  <a:ea typeface="HGPｺﾞｼｯｸM" panose="020B0600000000000000" pitchFamily="50" charset="-128"/>
                </a:rPr>
                <a:t>Special</a:t>
              </a:r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8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特　報</a:t>
              </a:r>
            </a:p>
          </p:txBody>
        </p:sp>
      </p:grpSp>
      <p:sp>
        <p:nvSpPr>
          <p:cNvPr id="241" name="テキスト ボックス 240"/>
          <p:cNvSpPr txBox="1"/>
          <p:nvPr/>
        </p:nvSpPr>
        <p:spPr>
          <a:xfrm>
            <a:off x="1050363" y="3530095"/>
            <a:ext cx="4142113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lang="en-US" altLang="ja-JP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20</a:t>
            </a:r>
            <a:r>
              <a:rPr kumimoji="1" lang="ja-JP" altLang="en-US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万円のご協賛でグッズに企業・団体ロゴを入れることができます。</a:t>
            </a:r>
            <a:r>
              <a:rPr lang="en-US" altLang="ja-JP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50</a:t>
            </a:r>
            <a:r>
              <a:rPr kumimoji="1" lang="ja-JP" altLang="en-US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万円</a:t>
            </a:r>
            <a:r>
              <a:rPr lang="ja-JP" altLang="en-US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のご</a:t>
            </a:r>
            <a:r>
              <a:rPr kumimoji="1" lang="ja-JP" altLang="en-US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協賛で、ゼッケンに企業・団体名を入れることができます。また</a:t>
            </a:r>
            <a:r>
              <a:rPr lang="en-US" altLang="ja-JP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100</a:t>
            </a:r>
            <a:r>
              <a:rPr lang="ja-JP" altLang="en-US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万円のご協賛で、大会冠に企業・団体名を入れることができます。</a:t>
            </a:r>
            <a:endParaRPr lang="en-US" altLang="ja-JP" sz="9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いずれも</a:t>
            </a:r>
            <a:r>
              <a:rPr lang="ja-JP" altLang="en-US" sz="900" u="sng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１枠のみ</a:t>
            </a:r>
            <a:r>
              <a:rPr lang="ja-JP" altLang="en-US" sz="9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の募集になりますので、ご協賛される企業・団体様は大会事務局まで一度ご相談ください。</a:t>
            </a:r>
            <a:endParaRPr kumimoji="1" lang="ja-JP" altLang="en-US" sz="9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pic>
        <p:nvPicPr>
          <p:cNvPr id="1027" name="Picture 3" descr="C:\Users\04780\Desktop\ハイタッチ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128" y="3377952"/>
            <a:ext cx="1401638" cy="93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4" name="テキスト ボックス 243"/>
          <p:cNvSpPr txBox="1"/>
          <p:nvPr/>
        </p:nvSpPr>
        <p:spPr>
          <a:xfrm>
            <a:off x="5444598" y="4338588"/>
            <a:ext cx="1720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【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過去の例</a:t>
            </a:r>
            <a:r>
              <a:rPr kumimoji="1" lang="en-US" altLang="ja-JP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】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応援グッズとして、マラソンコース上にあるハイタッチエリア</a:t>
            </a:r>
            <a:r>
              <a:rPr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で来場者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に</a:t>
            </a:r>
            <a:r>
              <a:rPr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赤い手袋を</a:t>
            </a:r>
            <a:r>
              <a:rPr kumimoji="1" lang="ja-JP" altLang="en-US" sz="6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配布しました。</a:t>
            </a:r>
          </a:p>
        </p:txBody>
      </p:sp>
    </p:spTree>
    <p:extLst>
      <p:ext uri="{BB962C8B-B14F-4D97-AF65-F5344CB8AC3E}">
        <p14:creationId xmlns:p14="http://schemas.microsoft.com/office/powerpoint/2010/main" val="52672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>
            <a:off x="1091914" y="9093011"/>
            <a:ext cx="2616709" cy="4294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20835" y="306140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. </a:t>
            </a:r>
            <a:r>
              <a:rPr lang="ja-JP" altLang="en-US" sz="12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お申込み</a:t>
            </a:r>
            <a:endParaRPr kumimoji="1" lang="ja-JP" altLang="en-US" sz="1100" spc="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8914" y="755462"/>
            <a:ext cx="6647974" cy="17389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ＦＡＸまたはメールで、専用の申請書にてお申込みください。申請書は事務局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 err="1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まで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お問合わせいただくか半田市のホームページからもダウンロードできます。</a:t>
            </a:r>
            <a:endParaRPr kumimoji="1"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ja-JP" altLang="en-US" sz="11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締切は、</a:t>
            </a:r>
            <a:r>
              <a:rPr lang="ja-JP" altLang="en-US" sz="12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令和</a:t>
            </a:r>
            <a:r>
              <a:rPr lang="ja-JP" altLang="en-US" sz="1400" spc="300" dirty="0">
                <a:latin typeface="Century Gothic" panose="020B0502020202020204" pitchFamily="34" charset="0"/>
                <a:ea typeface="游ゴシック Light" panose="020B0300000000000000" pitchFamily="50" charset="-128"/>
              </a:rPr>
              <a:t>６</a:t>
            </a:r>
            <a:r>
              <a:rPr lang="ja-JP" altLang="en-US" sz="12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</a:t>
            </a:r>
            <a:r>
              <a:rPr lang="en-US" altLang="ja-JP" sz="1400" spc="300" dirty="0">
                <a:latin typeface="Century Gothic" panose="020B0502020202020204" pitchFamily="34" charset="0"/>
                <a:ea typeface="游ゴシック Light" panose="020B0300000000000000" pitchFamily="50" charset="-128"/>
              </a:rPr>
              <a:t>5</a:t>
            </a:r>
            <a:r>
              <a:rPr lang="ja-JP" altLang="en-US" sz="12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月</a:t>
            </a:r>
            <a:r>
              <a:rPr lang="en-US" altLang="ja-JP" sz="1400" spc="300" dirty="0">
                <a:latin typeface="Century Gothic" panose="020B0502020202020204" pitchFamily="34" charset="0"/>
                <a:ea typeface="游ゴシック Light" panose="020B0300000000000000" pitchFamily="50" charset="-128"/>
              </a:rPr>
              <a:t>31</a:t>
            </a:r>
            <a:r>
              <a:rPr lang="ja-JP" altLang="en-US" sz="12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日</a:t>
            </a:r>
            <a:r>
              <a:rPr lang="ja-JP" altLang="en-US" sz="10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（金・必着）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 です。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お申込み後、協賛の受理・不受理の審査を行い、事務局より決定通知を送付し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ます。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6335" y="2734811"/>
            <a:ext cx="5370381" cy="1073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1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はんだシティマラソン実行委員会（事務局）</a:t>
            </a:r>
            <a:endParaRPr kumimoji="1" lang="en-US" altLang="ja-JP" sz="11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〒</a:t>
            </a:r>
            <a:r>
              <a:rPr lang="en-US" altLang="ja-JP" sz="1050" spc="3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475-8666</a:t>
            </a:r>
            <a:r>
              <a:rPr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愛知県半田市東洋町</a:t>
            </a:r>
            <a:r>
              <a:rPr lang="en-US" altLang="ja-JP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2-1</a:t>
            </a:r>
            <a:r>
              <a:rPr lang="ja-JP" altLang="en-US" sz="105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半田市役所スポーツ課内</a:t>
            </a:r>
            <a:endParaRPr lang="en-US" altLang="ja-JP" sz="105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TEL</a:t>
            </a:r>
            <a:r>
              <a:rPr lang="ja-JP" altLang="en-US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 </a:t>
            </a:r>
            <a:r>
              <a:rPr lang="en-US" altLang="ja-JP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:</a:t>
            </a:r>
            <a:r>
              <a:rPr kumimoji="1" lang="ja-JP" altLang="en-US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 </a:t>
            </a:r>
            <a:r>
              <a:rPr kumimoji="1" lang="en-US" altLang="ja-JP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0569-22-1184</a:t>
            </a:r>
            <a:r>
              <a:rPr lang="ja-JP" altLang="en-US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　　　</a:t>
            </a:r>
            <a:r>
              <a:rPr lang="en-US" altLang="ja-JP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FAX : 0569-24-0488</a:t>
            </a:r>
            <a:r>
              <a:rPr lang="ja-JP" altLang="en-US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　</a:t>
            </a:r>
            <a:endParaRPr lang="en-US" altLang="ja-JP" sz="1050" spc="300" dirty="0">
              <a:latin typeface="Century Gothic" panose="020B0502020202020204" pitchFamily="34" charset="0"/>
              <a:ea typeface="游ゴシック Medium" panose="020B0500000000000000" pitchFamily="50" charset="-128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1050" spc="300" dirty="0">
                <a:latin typeface="Century Gothic" panose="020B0502020202020204" pitchFamily="34" charset="0"/>
                <a:ea typeface="游ゴシック Medium" panose="020B0500000000000000" pitchFamily="50" charset="-128"/>
                <a:cs typeface="Verdana" panose="020B0604030504040204" pitchFamily="34" charset="0"/>
              </a:rPr>
              <a:t>MAIL : sports@city.handa.lg.jp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00311" y="2610396"/>
            <a:ext cx="5832648" cy="12678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20835" y="4338588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</a:t>
            </a:r>
            <a:r>
              <a: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. </a:t>
            </a:r>
            <a:r>
              <a:rPr lang="ja-JP" altLang="en-US" sz="12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注意事項</a:t>
            </a:r>
            <a:endParaRPr kumimoji="1" lang="ja-JP" altLang="en-US" sz="1100" spc="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4390" y="4701387"/>
            <a:ext cx="6590266" cy="17889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・大会の趣旨に沿わないと判断したものについては、協賛はお受けできません。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・大会がやむを得ない事情で中止になった場合、決定の時期により、受領済みの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協賛金等はお返しできません。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・協賛特典の効力は、協賛を受理決定した日から発生し</a:t>
            </a:r>
            <a:r>
              <a:rPr lang="ja-JP" altLang="en-US" sz="1050" spc="30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、令和７年</a:t>
            </a:r>
            <a:r>
              <a:rPr lang="en-US" altLang="ja-JP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3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月</a:t>
            </a:r>
            <a:r>
              <a:rPr lang="en-US" altLang="ja-JP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31</a:t>
            </a: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日をも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って消滅します。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・協賛の申請時期によっては、一部協賛特典を受けられない場合があります。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・実行委員会でなされる今後の協議等により、各種変更となる場合があります。</a:t>
            </a:r>
            <a:endParaRPr lang="en-US" altLang="ja-JP" sz="105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35478" y="6839123"/>
            <a:ext cx="1781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</a:t>
            </a:r>
            <a:r>
              <a: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. </a:t>
            </a:r>
            <a:r>
              <a:rPr lang="ja-JP" altLang="en-US" sz="1200" spc="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スケジュール</a:t>
            </a:r>
            <a:endParaRPr kumimoji="1" lang="ja-JP" altLang="en-US" sz="1100" spc="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852639" y="7310661"/>
            <a:ext cx="468820" cy="2860575"/>
            <a:chOff x="459825" y="7166645"/>
            <a:chExt cx="468820" cy="2860575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540270" y="7166645"/>
              <a:ext cx="312316" cy="2860575"/>
              <a:chOff x="540270" y="7166645"/>
              <a:chExt cx="312316" cy="2860575"/>
            </a:xfrm>
          </p:grpSpPr>
          <p:sp>
            <p:nvSpPr>
              <p:cNvPr id="11" name="正方形/長方形 10"/>
              <p:cNvSpPr/>
              <p:nvPr/>
            </p:nvSpPr>
            <p:spPr>
              <a:xfrm>
                <a:off x="540270" y="7166645"/>
                <a:ext cx="312315" cy="5563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540271" y="7742709"/>
                <a:ext cx="312315" cy="5563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540271" y="8318773"/>
                <a:ext cx="312315" cy="5563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540271" y="8894837"/>
                <a:ext cx="312315" cy="5563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540271" y="9470901"/>
                <a:ext cx="312315" cy="55631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" name="テキスト ボックス 16"/>
            <p:cNvSpPr txBox="1"/>
            <p:nvPr/>
          </p:nvSpPr>
          <p:spPr>
            <a:xfrm>
              <a:off x="507915" y="7278761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Century Gothic" panose="020B0502020202020204" pitchFamily="34" charset="0"/>
                </a:rPr>
                <a:t>8</a:t>
              </a:r>
              <a:r>
                <a:rPr kumimoji="1" lang="ja-JP" altLang="en-US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月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03106" y="7866979"/>
              <a:ext cx="3994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latin typeface="Century Gothic" panose="020B0502020202020204" pitchFamily="34" charset="0"/>
                </a:rPr>
                <a:t>9</a:t>
              </a:r>
              <a:r>
                <a:rPr kumimoji="1" lang="ja-JP" altLang="en-US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月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68263" y="8443043"/>
              <a:ext cx="4603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spc="-300" dirty="0">
                  <a:latin typeface="Century Gothic" panose="020B0502020202020204" pitchFamily="34" charset="0"/>
                </a:rPr>
                <a:t>1</a:t>
              </a:r>
              <a:r>
                <a:rPr lang="en-US" altLang="ja-JP" sz="1400" dirty="0">
                  <a:latin typeface="Century Gothic" panose="020B0502020202020204" pitchFamily="34" charset="0"/>
                </a:rPr>
                <a:t>0</a:t>
              </a:r>
              <a:r>
                <a:rPr kumimoji="1" lang="ja-JP" altLang="en-US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月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68263" y="9019107"/>
              <a:ext cx="4603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spc="-300" dirty="0">
                  <a:latin typeface="Century Gothic" panose="020B0502020202020204" pitchFamily="34" charset="0"/>
                </a:rPr>
                <a:t>1</a:t>
              </a:r>
              <a:r>
                <a:rPr lang="en-US" altLang="ja-JP" sz="1400" dirty="0">
                  <a:latin typeface="Century Gothic" panose="020B0502020202020204" pitchFamily="34" charset="0"/>
                </a:rPr>
                <a:t>1</a:t>
              </a:r>
              <a:r>
                <a:rPr kumimoji="1" lang="ja-JP" altLang="en-US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月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59825" y="9595171"/>
              <a:ext cx="4603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spc="-300" dirty="0">
                  <a:latin typeface="Century Gothic" panose="020B0502020202020204" pitchFamily="34" charset="0"/>
                </a:rPr>
                <a:t>1</a:t>
              </a:r>
              <a:r>
                <a:rPr lang="en-US" altLang="ja-JP" sz="1400" dirty="0">
                  <a:latin typeface="Century Gothic" panose="020B0502020202020204" pitchFamily="34" charset="0"/>
                </a:rPr>
                <a:t>2</a:t>
              </a:r>
              <a:r>
                <a:rPr kumimoji="1" lang="ja-JP" altLang="en-US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月</a:t>
              </a: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612279" y="7310661"/>
            <a:ext cx="399468" cy="2860575"/>
            <a:chOff x="4029235" y="7382669"/>
            <a:chExt cx="399468" cy="2860575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4029235" y="7382669"/>
              <a:ext cx="399468" cy="2860575"/>
              <a:chOff x="503106" y="7166645"/>
              <a:chExt cx="399468" cy="2860575"/>
            </a:xfrm>
          </p:grpSpPr>
          <p:grpSp>
            <p:nvGrpSpPr>
              <p:cNvPr id="25" name="グループ化 24"/>
              <p:cNvGrpSpPr/>
              <p:nvPr/>
            </p:nvGrpSpPr>
            <p:grpSpPr>
              <a:xfrm>
                <a:off x="540270" y="7166645"/>
                <a:ext cx="312316" cy="2860575"/>
                <a:chOff x="540270" y="7166645"/>
                <a:chExt cx="312316" cy="2860575"/>
              </a:xfrm>
            </p:grpSpPr>
            <p:sp>
              <p:nvSpPr>
                <p:cNvPr id="31" name="正方形/長方形 30"/>
                <p:cNvSpPr/>
                <p:nvPr/>
              </p:nvSpPr>
              <p:spPr>
                <a:xfrm>
                  <a:off x="540270" y="7166645"/>
                  <a:ext cx="312315" cy="556319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540271" y="7742709"/>
                  <a:ext cx="312315" cy="556319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>
                <a:xfrm>
                  <a:off x="540271" y="8318773"/>
                  <a:ext cx="312315" cy="556319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>
                <a:xfrm>
                  <a:off x="540271" y="8894837"/>
                  <a:ext cx="312315" cy="556319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正方形/長方形 34"/>
                <p:cNvSpPr/>
                <p:nvPr/>
              </p:nvSpPr>
              <p:spPr>
                <a:xfrm>
                  <a:off x="540271" y="9470901"/>
                  <a:ext cx="312315" cy="556319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" name="テキスト ボックス 25"/>
              <p:cNvSpPr txBox="1"/>
              <p:nvPr/>
            </p:nvSpPr>
            <p:spPr>
              <a:xfrm>
                <a:off x="503106" y="7285680"/>
                <a:ext cx="3994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>
                    <a:latin typeface="Century Gothic" panose="020B0502020202020204" pitchFamily="34" charset="0"/>
                  </a:rPr>
                  <a:t>3</a:t>
                </a:r>
                <a:r>
                  <a:rPr kumimoji="1" lang="ja-JP" altLang="en-US" sz="9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月</a:t>
                </a: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503106" y="7866979"/>
                <a:ext cx="3994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>
                    <a:latin typeface="Century Gothic" panose="020B0502020202020204" pitchFamily="34" charset="0"/>
                  </a:rPr>
                  <a:t>4</a:t>
                </a:r>
                <a:r>
                  <a:rPr kumimoji="1" lang="ja-JP" altLang="en-US" sz="900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月</a:t>
                </a:r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4029235" y="8658322"/>
              <a:ext cx="3994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latin typeface="Century Gothic" panose="020B0502020202020204" pitchFamily="34" charset="0"/>
                </a:rPr>
                <a:t>5</a:t>
              </a:r>
              <a:r>
                <a:rPr kumimoji="1" lang="ja-JP" altLang="en-US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月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029235" y="9235130"/>
              <a:ext cx="3994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latin typeface="Century Gothic" panose="020B0502020202020204" pitchFamily="34" charset="0"/>
                </a:rPr>
                <a:t>6</a:t>
              </a:r>
              <a:r>
                <a:rPr kumimoji="1" lang="ja-JP" altLang="en-US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月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029235" y="9810052"/>
              <a:ext cx="3994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latin typeface="Century Gothic" panose="020B0502020202020204" pitchFamily="34" charset="0"/>
                </a:rPr>
                <a:t>7</a:t>
              </a:r>
              <a:r>
                <a:rPr kumimoji="1" lang="ja-JP" altLang="en-US" sz="9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月</a:t>
              </a: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1020185" y="7866980"/>
            <a:ext cx="2840892" cy="2299095"/>
            <a:chOff x="1236209" y="7938988"/>
            <a:chExt cx="2840892" cy="2299095"/>
          </a:xfrm>
        </p:grpSpPr>
        <p:cxnSp>
          <p:nvCxnSpPr>
            <p:cNvPr id="41" name="直線コネクタ 40"/>
            <p:cNvCxnSpPr/>
            <p:nvPr/>
          </p:nvCxnSpPr>
          <p:spPr>
            <a:xfrm>
              <a:off x="1236209" y="7938988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1236209" y="8513762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1236209" y="9088536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1236209" y="9663310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>
              <a:off x="1236209" y="10238083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グループ化 46"/>
          <p:cNvGrpSpPr/>
          <p:nvPr/>
        </p:nvGrpSpPr>
        <p:grpSpPr>
          <a:xfrm>
            <a:off x="4245399" y="7886853"/>
            <a:ext cx="2840892" cy="2299095"/>
            <a:chOff x="1236209" y="7938988"/>
            <a:chExt cx="2840892" cy="2299095"/>
          </a:xfrm>
        </p:grpSpPr>
        <p:cxnSp>
          <p:nvCxnSpPr>
            <p:cNvPr id="48" name="直線コネクタ 47"/>
            <p:cNvCxnSpPr/>
            <p:nvPr/>
          </p:nvCxnSpPr>
          <p:spPr>
            <a:xfrm>
              <a:off x="1236209" y="7938988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1236209" y="8513762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1236209" y="9088536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1236209" y="9663310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1236209" y="10238083"/>
              <a:ext cx="284089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ホームベース 52"/>
          <p:cNvSpPr/>
          <p:nvPr/>
        </p:nvSpPr>
        <p:spPr>
          <a:xfrm rot="5400000">
            <a:off x="1592214" y="7165580"/>
            <a:ext cx="1599657" cy="1975352"/>
          </a:xfrm>
          <a:prstGeom prst="homePlate">
            <a:avLst>
              <a:gd name="adj" fmla="val 28808"/>
            </a:avLst>
          </a:prstGeom>
          <a:solidFill>
            <a:srgbClr val="FECE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644651" y="7722964"/>
            <a:ext cx="1547218" cy="705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spc="3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協賛申込期間</a:t>
            </a:r>
            <a:endParaRPr kumimoji="1" lang="en-US" altLang="ja-JP" sz="1400" spc="3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締切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14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5</a:t>
            </a:r>
            <a:r>
              <a:rPr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lang="en-US" altLang="ja-JP" sz="1400" dirty="0">
                <a:latin typeface="Century Gothic" panose="020B0502020202020204" pitchFamily="34" charset="0"/>
                <a:ea typeface="游ゴシック Medium" panose="020B0500000000000000" pitchFamily="50" charset="-128"/>
              </a:rPr>
              <a:t>31</a:t>
            </a:r>
            <a:r>
              <a:rPr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日（金）</a:t>
            </a:r>
            <a:endParaRPr kumimoji="1" lang="ja-JP" altLang="en-US" sz="11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091914" y="9093757"/>
            <a:ext cx="2351926" cy="429407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kumimoji="1" lang="ja-JP" altLang="en-US" sz="10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協賛企業・団体決定通知送付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082654" y="9646457"/>
            <a:ext cx="2616709" cy="245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082654" y="9646457"/>
            <a:ext cx="2018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ランナーエントリー開始</a:t>
            </a:r>
            <a:endParaRPr kumimoji="1" lang="ja-JP" altLang="en-US" sz="10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321459" y="7919409"/>
            <a:ext cx="2616709" cy="245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321459" y="7919409"/>
            <a:ext cx="2018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ランナーエントリー締切</a:t>
            </a:r>
            <a:endParaRPr kumimoji="1" lang="ja-JP" altLang="en-US" sz="10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322892" y="8495473"/>
            <a:ext cx="2616709" cy="245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322892" y="8495473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参加案内送付</a:t>
            </a:r>
            <a:endParaRPr kumimoji="1" lang="ja-JP" altLang="en-US" sz="10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313021" y="9071537"/>
            <a:ext cx="2616709" cy="245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313021" y="9071537"/>
            <a:ext cx="2111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11</a:t>
            </a:r>
            <a:r>
              <a:rPr lang="ja-JP" altLang="en-US" sz="8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月３日</a:t>
            </a:r>
            <a:r>
              <a:rPr lang="en-US" altLang="ja-JP" sz="8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(</a:t>
            </a:r>
            <a:r>
              <a:rPr lang="ja-JP" altLang="en-US" sz="8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日</a:t>
            </a:r>
            <a:r>
              <a:rPr lang="en-US" altLang="ja-JP" sz="8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)</a:t>
            </a:r>
            <a:r>
              <a:rPr lang="ja-JP" altLang="en-US" sz="1000" spc="3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大会開催日</a:t>
            </a:r>
            <a:endParaRPr kumimoji="1" lang="ja-JP" altLang="en-US" sz="1000" spc="3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617356" y="1465017"/>
            <a:ext cx="2628043" cy="2812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99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1051</Words>
  <Application>Microsoft Office PowerPoint</Application>
  <PresentationFormat>ユーザー設定</PresentationFormat>
  <Paragraphs>151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游ゴシック Light</vt:lpstr>
      <vt:lpstr>游ゴシック Medium</vt:lpstr>
      <vt:lpstr>Aharoni</vt:lpstr>
      <vt:lpstr>Arial</vt:lpstr>
      <vt:lpstr>Calibri</vt:lpstr>
      <vt:lpstr>Century Gothic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半田市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半田市</dc:creator>
  <cp:lastModifiedBy>稲葉　大友</cp:lastModifiedBy>
  <cp:revision>117</cp:revision>
  <cp:lastPrinted>2023-03-14T07:52:47Z</cp:lastPrinted>
  <dcterms:created xsi:type="dcterms:W3CDTF">2018-03-22T06:13:56Z</dcterms:created>
  <dcterms:modified xsi:type="dcterms:W3CDTF">2024-04-02T01:07:31Z</dcterms:modified>
</cp:coreProperties>
</file>